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84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61" r:id="rId4"/>
    <p:sldId id="258" r:id="rId5"/>
    <p:sldId id="259" r:id="rId6"/>
    <p:sldId id="260" r:id="rId7"/>
    <p:sldId id="263" r:id="rId8"/>
    <p:sldId id="264" r:id="rId9"/>
    <p:sldId id="265" r:id="rId10"/>
    <p:sldId id="262" r:id="rId11"/>
    <p:sldId id="267" r:id="rId12"/>
    <p:sldId id="269" r:id="rId13"/>
    <p:sldId id="270" r:id="rId14"/>
    <p:sldId id="271" r:id="rId15"/>
    <p:sldId id="273" r:id="rId16"/>
    <p:sldId id="272" r:id="rId17"/>
  </p:sldIdLst>
  <p:sldSz cx="12192000" cy="6858000"/>
  <p:notesSz cx="6797675" cy="9926638"/>
  <p:embeddedFontLst>
    <p:embeddedFont>
      <p:font typeface="HY중고딕" panose="02030600000101010101" pitchFamily="18" charset="-127"/>
      <p:regular r:id="rId20"/>
    </p:embeddedFont>
    <p:embeddedFont>
      <p:font typeface="Corbel" panose="020B0503020204020204" pitchFamily="34" charset="0"/>
      <p:regular r:id="rId21"/>
      <p:bold r:id="rId22"/>
      <p:italic r:id="rId23"/>
      <p:boldItalic r:id="rId24"/>
    </p:embeddedFont>
    <p:embeddedFont>
      <p:font typeface="Wingdings 2" panose="05020102010507070707" pitchFamily="18" charset="2"/>
      <p:regular r:id="rId25"/>
    </p:embeddedFont>
    <p:embeddedFont>
      <p:font typeface="나눔손글씨 바른히피" panose="02000503000000000000" pitchFamily="2" charset="-127"/>
      <p:regular r:id="rId26"/>
    </p:embeddedFont>
    <p:embeddedFont>
      <p:font typeface="맑은 고딕" panose="020B0503020000020004" pitchFamily="50" charset="-127"/>
      <p:regular r:id="rId27"/>
      <p:bold r:id="rId28"/>
    </p:embeddedFont>
    <p:embeddedFont>
      <p:font typeface="Calibri Light" panose="020F0302020204030204" pitchFamily="34" charset="0"/>
      <p:regular r:id="rId29"/>
      <p:italic r:id="rId3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651" initials="G" lastIdx="0" clrIdx="0">
    <p:extLst>
      <p:ext uri="{19B8F6BF-5375-455C-9EA6-DF929625EA0E}">
        <p15:presenceInfo xmlns:p15="http://schemas.microsoft.com/office/powerpoint/2012/main" userId="G651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0771"/>
    <a:srgbClr val="ED697F"/>
    <a:srgbClr val="0A5C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밝은 스타일 1 - 강조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40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font" Target="fonts/font11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C158C-19B4-463F-9579-392960AC1575}" type="datetimeFigureOut">
              <a:rPr lang="ko-KR" altLang="en-US" smtClean="0"/>
              <a:t>2023-11-16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BA61E-082F-4474-89FB-F3234DC0E0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166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32A95-68EA-4C9F-BE6D-5C421378E4B4}" type="datetimeFigureOut">
              <a:rPr lang="ko-KR" altLang="en-US" smtClean="0"/>
              <a:t>2023-11-16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93E647-B013-4238-AD81-2410A20B37B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1604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11/16/2023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11/16/2023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11/16/2023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11/16/2023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dirty="0"/>
              <a:pPr/>
              <a:t>11/16/2023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86B75A-687E-405C-8A0B-8D00578BA2C3}" type="datetimeFigureOut">
              <a:rPr lang="en-US" dirty="0"/>
              <a:pPr/>
              <a:t>11/16/2023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1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ko-KR" altLang="en-US" sz="6600" b="1" spc="300" dirty="0" smtClean="0">
                <a:solidFill>
                  <a:schemeClr val="accent6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명예사회복지공무원</a:t>
            </a:r>
            <a:r>
              <a:rPr lang="en-US" altLang="ko-KR" sz="6600" b="1" spc="300" dirty="0" smtClean="0">
                <a:solidFill>
                  <a:schemeClr val="accent6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/>
            </a:r>
            <a:br>
              <a:rPr lang="en-US" altLang="ko-KR" sz="6600" b="1" spc="300" dirty="0" smtClean="0">
                <a:solidFill>
                  <a:schemeClr val="accent6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</a:br>
            <a:r>
              <a:rPr lang="ko-KR" altLang="en-US" sz="6600" b="1" spc="300" dirty="0" smtClean="0">
                <a:solidFill>
                  <a:schemeClr val="accent6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역량강화교육</a:t>
            </a:r>
            <a:endParaRPr lang="ko-KR" altLang="en-US" sz="6600" b="1" spc="300" dirty="0">
              <a:solidFill>
                <a:schemeClr val="accent6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100015" y="4670245"/>
            <a:ext cx="7315200" cy="1191935"/>
          </a:xfrm>
        </p:spPr>
        <p:txBody>
          <a:bodyPr>
            <a:normAutofit/>
          </a:bodyPr>
          <a:lstStyle/>
          <a:p>
            <a:pPr algn="r"/>
            <a:r>
              <a:rPr lang="ko-KR" altLang="en-US" sz="3600" b="1" spc="300" dirty="0" smtClean="0">
                <a:solidFill>
                  <a:srgbClr val="B9077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알</a:t>
            </a:r>
            <a:r>
              <a:rPr lang="ko-KR" altLang="en-US" sz="2800" b="1" spc="300" dirty="0" smtClean="0">
                <a:solidFill>
                  <a:srgbClr val="00206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고있으면 </a:t>
            </a:r>
            <a:r>
              <a:rPr lang="ko-KR" altLang="en-US" sz="3600" b="1" spc="300" dirty="0" smtClean="0">
                <a:solidFill>
                  <a:srgbClr val="B9077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쓸</a:t>
            </a:r>
            <a:r>
              <a:rPr lang="ko-KR" altLang="en-US" sz="2800" b="1" spc="300" dirty="0" smtClean="0">
                <a:solidFill>
                  <a:srgbClr val="00206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만한 </a:t>
            </a:r>
            <a:r>
              <a:rPr lang="ko-KR" altLang="en-US" sz="3600" b="1" spc="300" dirty="0" smtClean="0">
                <a:solidFill>
                  <a:srgbClr val="B9077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복</a:t>
            </a:r>
            <a:r>
              <a:rPr lang="ko-KR" altLang="en-US" sz="2800" b="1" spc="300" dirty="0" smtClean="0">
                <a:solidFill>
                  <a:srgbClr val="00206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지서비스 </a:t>
            </a:r>
            <a:r>
              <a:rPr lang="ko-KR" altLang="en-US" sz="3600" b="1" spc="300" dirty="0" smtClean="0">
                <a:solidFill>
                  <a:srgbClr val="B9077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제</a:t>
            </a:r>
            <a:r>
              <a:rPr lang="ko-KR" altLang="en-US" sz="2800" b="1" spc="300" dirty="0" smtClean="0">
                <a:solidFill>
                  <a:srgbClr val="00206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도</a:t>
            </a:r>
            <a:endParaRPr lang="en-US" altLang="ko-KR" sz="2800" b="1" spc="300" dirty="0" smtClean="0">
              <a:solidFill>
                <a:srgbClr val="00206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algn="r"/>
            <a:r>
              <a:rPr lang="ko-KR" altLang="en-US" sz="2400" b="1" dirty="0" smtClean="0">
                <a:solidFill>
                  <a:srgbClr val="0A5C04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복지정책과 희망복지지원단 </a:t>
            </a:r>
            <a:r>
              <a:rPr lang="ko-KR" altLang="en-US" sz="2400" b="1" dirty="0" err="1" smtClean="0">
                <a:solidFill>
                  <a:srgbClr val="0A5C04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조은진</a:t>
            </a:r>
            <a:endParaRPr lang="ko-KR" altLang="en-US" sz="2400" b="1" dirty="0">
              <a:solidFill>
                <a:srgbClr val="0A5C04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3394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01"/>
          <p:cNvGrpSpPr/>
          <p:nvPr/>
        </p:nvGrpSpPr>
        <p:grpSpPr>
          <a:xfrm>
            <a:off x="1202377" y="4597076"/>
            <a:ext cx="10989623" cy="2260924"/>
            <a:chOff x="1381990" y="6801428"/>
            <a:chExt cx="9086171" cy="1278941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81990" y="6801428"/>
              <a:ext cx="9086171" cy="1278941"/>
            </a:xfrm>
            <a:prstGeom prst="rect">
              <a:avLst/>
            </a:prstGeom>
          </p:spPr>
        </p:pic>
      </p:grpSp>
      <p:grpSp>
        <p:nvGrpSpPr>
          <p:cNvPr id="4" name="그룹 1004"/>
          <p:cNvGrpSpPr/>
          <p:nvPr/>
        </p:nvGrpSpPr>
        <p:grpSpPr>
          <a:xfrm>
            <a:off x="1211102" y="4552925"/>
            <a:ext cx="10980898" cy="124248"/>
            <a:chOff x="1390714" y="6757276"/>
            <a:chExt cx="8986225" cy="157241"/>
          </a:xfrm>
        </p:grpSpPr>
        <p:pic>
          <p:nvPicPr>
            <p:cNvPr id="5" name="Object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90714" y="6757276"/>
              <a:ext cx="8986225" cy="157241"/>
            </a:xfrm>
            <a:prstGeom prst="rect">
              <a:avLst/>
            </a:prstGeom>
          </p:spPr>
        </p:pic>
      </p:grpSp>
      <p:sp>
        <p:nvSpPr>
          <p:cNvPr id="6" name="Object 14"/>
          <p:cNvSpPr txBox="1"/>
          <p:nvPr/>
        </p:nvSpPr>
        <p:spPr>
          <a:xfrm>
            <a:off x="1950835" y="1066863"/>
            <a:ext cx="257625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200" kern="0" spc="-1200" dirty="0" smtClean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02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7" name="Object 15"/>
          <p:cNvSpPr txBox="1"/>
          <p:nvPr/>
        </p:nvSpPr>
        <p:spPr>
          <a:xfrm>
            <a:off x="2004410" y="2740797"/>
            <a:ext cx="8388281" cy="8463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49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고용복지</a:t>
            </a:r>
            <a:endParaRPr lang="en-US" b="1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8" name="Object 16"/>
          <p:cNvSpPr txBox="1"/>
          <p:nvPr/>
        </p:nvSpPr>
        <p:spPr>
          <a:xfrm>
            <a:off x="1959148" y="3666849"/>
            <a:ext cx="6136071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자활근로사업</a:t>
            </a:r>
            <a:r>
              <a:rPr lang="en-US" altLang="ko-KR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/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국민취업지원제도</a:t>
            </a:r>
            <a:endParaRPr lang="en-US" sz="2800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1" name="Object 20"/>
          <p:cNvSpPr txBox="1"/>
          <p:nvPr/>
        </p:nvSpPr>
        <p:spPr>
          <a:xfrm>
            <a:off x="1691255" y="4850375"/>
            <a:ext cx="9795112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근로능력이 있는 </a:t>
            </a:r>
            <a:r>
              <a:rPr lang="ko-KR" altLang="en-US" sz="36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저소득층에게</a:t>
            </a:r>
            <a:r>
              <a:rPr lang="ko-KR" altLang="en-US" sz="54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자립</a:t>
            </a:r>
            <a:r>
              <a:rPr lang="ko-KR" altLang="en-US" sz="44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을 위해 </a:t>
            </a:r>
            <a:endParaRPr lang="en-US" altLang="ko-KR" sz="4400" b="1" u="sng" kern="0" dirty="0" smtClean="0">
              <a:solidFill>
                <a:srgbClr val="C0000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근로 기회</a:t>
            </a:r>
            <a:r>
              <a:rPr lang="ko-KR" altLang="en-US" sz="44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를 제공</a:t>
            </a:r>
            <a:r>
              <a:rPr lang="ko-KR" altLang="en-US" sz="3600" b="1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한다</a:t>
            </a:r>
            <a:r>
              <a:rPr lang="en-US" altLang="ko-KR" sz="3600" b="1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!</a:t>
            </a:r>
            <a:endParaRPr lang="en-US" sz="3600" b="1" dirty="0">
              <a:solidFill>
                <a:srgbClr val="C00000"/>
              </a:solidFill>
            </a:endParaRPr>
          </a:p>
        </p:txBody>
      </p:sp>
      <p:pic>
        <p:nvPicPr>
          <p:cNvPr id="12" name="Object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2812677" y="2730994"/>
            <a:ext cx="6882582" cy="13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81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363255"/>
            <a:ext cx="11574049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62588" y="317619"/>
            <a:ext cx="10484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자활사업</a:t>
            </a:r>
            <a:r>
              <a:rPr lang="en-US" altLang="ko-KR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차상위</a:t>
            </a:r>
            <a:r>
              <a:rPr lang="en-US" altLang="ko-KR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728" y="2754664"/>
            <a:ext cx="1122332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자활근로사업</a:t>
            </a:r>
            <a:endParaRPr lang="en-US" altLang="ko-KR" sz="2800" b="1" dirty="0" smtClean="0">
              <a:solidFill>
                <a:srgbClr val="FF000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○</a:t>
            </a:r>
            <a:r>
              <a:rPr lang="ko-KR" altLang="en-US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북구지역자활센터 상담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을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통해 여러가지 사업단에 대해 사전 확인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 (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참여할 의사가 있다면 동사무소 신청 조사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소득재산기준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r>
              <a:rPr lang="ko-KR" altLang="en-US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→ 적합 판정 후 시작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</a:p>
          <a:p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☞</a:t>
            </a:r>
            <a:r>
              <a:rPr lang="ko-KR" altLang="en-US" sz="2400" b="1" u="sng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게이트웨이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여러가지 사업단에 대한 사전교육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과정을 거친 후 개인별 사업단 배치 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FontTx/>
              <a:buChar char="-"/>
            </a:pP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사업단 종류 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자동차 부품 조립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운동화세탁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반찬사업단</a:t>
            </a:r>
            <a:r>
              <a:rPr lang="en-US" altLang="ko-KR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등</a:t>
            </a:r>
            <a:endParaRPr lang="en-US" altLang="ko-KR" sz="2400" b="1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FontTx/>
              <a:buChar char="-"/>
            </a:pP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급여 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평균 임금 </a:t>
            </a:r>
            <a:r>
              <a:rPr lang="ko-KR" altLang="en-US" sz="2400" b="1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월 </a:t>
            </a:r>
            <a:r>
              <a:rPr lang="en-US" altLang="ko-KR" sz="2400" b="1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120-140</a:t>
            </a:r>
            <a:r>
              <a:rPr lang="ko-KR" altLang="en-US" sz="2400" b="1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만원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정도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사업단에 따라 다름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</a:p>
          <a:p>
            <a:endParaRPr lang="en-US" altLang="ko-KR" sz="1600" b="1" dirty="0" smtClean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국민취업지원제도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구</a:t>
            </a:r>
            <a:r>
              <a:rPr lang="en-US" altLang="ko-KR" sz="2800" b="1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취업성공패키지사업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en-US" altLang="ko-KR" sz="2800" b="1" dirty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○</a:t>
            </a:r>
            <a:r>
              <a:rPr lang="ko-KR" altLang="en-US" sz="24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고용노동부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에서 취업에 필요한 교육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내일배움카드발급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등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과 취업알선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023489"/>
              </p:ext>
            </p:extLst>
          </p:nvPr>
        </p:nvGraphicFramePr>
        <p:xfrm>
          <a:off x="375557" y="1332979"/>
          <a:ext cx="11198493" cy="1212656"/>
        </p:xfrm>
        <a:graphic>
          <a:graphicData uri="http://schemas.openxmlformats.org/drawingml/2006/table">
            <a:tbl>
              <a:tblPr firstRow="1" bandRow="1"/>
              <a:tblGrid>
                <a:gridCol w="3833188">
                  <a:extLst>
                    <a:ext uri="{9D8B030D-6E8A-4147-A177-3AD203B41FA5}">
                      <a16:colId xmlns:a16="http://schemas.microsoft.com/office/drawing/2014/main" val="2149579341"/>
                    </a:ext>
                  </a:extLst>
                </a:gridCol>
                <a:gridCol w="1753644">
                  <a:extLst>
                    <a:ext uri="{9D8B030D-6E8A-4147-A177-3AD203B41FA5}">
                      <a16:colId xmlns:a16="http://schemas.microsoft.com/office/drawing/2014/main" val="2054752013"/>
                    </a:ext>
                  </a:extLst>
                </a:gridCol>
                <a:gridCol w="1891430">
                  <a:extLst>
                    <a:ext uri="{9D8B030D-6E8A-4147-A177-3AD203B41FA5}">
                      <a16:colId xmlns:a16="http://schemas.microsoft.com/office/drawing/2014/main" val="275809163"/>
                    </a:ext>
                  </a:extLst>
                </a:gridCol>
                <a:gridCol w="1891430">
                  <a:extLst>
                    <a:ext uri="{9D8B030D-6E8A-4147-A177-3AD203B41FA5}">
                      <a16:colId xmlns:a16="http://schemas.microsoft.com/office/drawing/2014/main" val="1096694118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006670283"/>
                    </a:ext>
                  </a:extLst>
                </a:gridCol>
              </a:tblGrid>
              <a:tr h="34057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endParaRPr lang="ko-KR" altLang="en-US" sz="1600" spc="300" dirty="0">
                        <a:solidFill>
                          <a:srgbClr val="B90771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15709"/>
                  </a:ext>
                </a:extLst>
              </a:tr>
              <a:tr h="415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0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소득인정액</a:t>
                      </a:r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중위</a:t>
                      </a:r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50%)</a:t>
                      </a:r>
                      <a:endParaRPr lang="ko-KR" altLang="en-US" sz="20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b="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1,038,946</a:t>
                      </a:r>
                      <a:endParaRPr lang="ko-KR" altLang="en-US" sz="1800" b="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b="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1,728,077</a:t>
                      </a:r>
                      <a:endParaRPr lang="ko-KR" altLang="en-US" sz="1800" b="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b="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2,217,408</a:t>
                      </a:r>
                      <a:endParaRPr lang="ko-KR" altLang="en-US" sz="1800" b="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b="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2,700,482</a:t>
                      </a:r>
                      <a:endParaRPr lang="ko-KR" altLang="en-US" sz="1800" b="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128828"/>
                  </a:ext>
                </a:extLst>
              </a:tr>
              <a:tr h="4158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기본</a:t>
                      </a:r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20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공제가능</a:t>
                      </a:r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)</a:t>
                      </a:r>
                      <a:r>
                        <a:rPr lang="ko-KR" altLang="en-US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</a:t>
                      </a:r>
                      <a:r>
                        <a:rPr lang="ko-KR" altLang="en-US" sz="20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재산액</a:t>
                      </a:r>
                      <a:endParaRPr lang="ko-KR" altLang="en-US" sz="20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울산광역시 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6,900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만원</a:t>
                      </a:r>
                      <a:endParaRPr lang="en-US" altLang="ko-KR" sz="190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9074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9817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01"/>
          <p:cNvGrpSpPr/>
          <p:nvPr/>
        </p:nvGrpSpPr>
        <p:grpSpPr>
          <a:xfrm>
            <a:off x="1202377" y="4597076"/>
            <a:ext cx="10989623" cy="2260924"/>
            <a:chOff x="1381990" y="6801428"/>
            <a:chExt cx="9086171" cy="1278941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81990" y="6801428"/>
              <a:ext cx="9086171" cy="1278941"/>
            </a:xfrm>
            <a:prstGeom prst="rect">
              <a:avLst/>
            </a:prstGeom>
          </p:spPr>
        </p:pic>
      </p:grpSp>
      <p:grpSp>
        <p:nvGrpSpPr>
          <p:cNvPr id="4" name="그룹 1004"/>
          <p:cNvGrpSpPr/>
          <p:nvPr/>
        </p:nvGrpSpPr>
        <p:grpSpPr>
          <a:xfrm>
            <a:off x="1211102" y="4552925"/>
            <a:ext cx="10980898" cy="124248"/>
            <a:chOff x="1390714" y="6757276"/>
            <a:chExt cx="8986225" cy="157241"/>
          </a:xfrm>
        </p:grpSpPr>
        <p:pic>
          <p:nvPicPr>
            <p:cNvPr id="5" name="Object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90714" y="6757276"/>
              <a:ext cx="8986225" cy="157241"/>
            </a:xfrm>
            <a:prstGeom prst="rect">
              <a:avLst/>
            </a:prstGeom>
          </p:spPr>
        </p:pic>
      </p:grpSp>
      <p:sp>
        <p:nvSpPr>
          <p:cNvPr id="6" name="Object 14"/>
          <p:cNvSpPr txBox="1"/>
          <p:nvPr/>
        </p:nvSpPr>
        <p:spPr>
          <a:xfrm>
            <a:off x="1950835" y="1066863"/>
            <a:ext cx="257625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200" kern="0" spc="-1200" dirty="0" smtClean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03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7" name="Object 15"/>
          <p:cNvSpPr txBox="1"/>
          <p:nvPr/>
        </p:nvSpPr>
        <p:spPr>
          <a:xfrm>
            <a:off x="2004410" y="2740797"/>
            <a:ext cx="8388281" cy="8463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49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돌봄</a:t>
            </a:r>
            <a:endParaRPr lang="en-US" b="1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8" name="Object 16"/>
          <p:cNvSpPr txBox="1"/>
          <p:nvPr/>
        </p:nvSpPr>
        <p:spPr>
          <a:xfrm>
            <a:off x="1959148" y="3666849"/>
            <a:ext cx="6136071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800" kern="0" spc="300" dirty="0" err="1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노인맞춤돌봄서비스</a:t>
            </a:r>
            <a:r>
              <a:rPr lang="en-US" altLang="ko-KR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/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장기요양보험제도</a:t>
            </a:r>
            <a:endParaRPr lang="en-US" sz="2800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1" name="Object 20"/>
          <p:cNvSpPr txBox="1"/>
          <p:nvPr/>
        </p:nvSpPr>
        <p:spPr>
          <a:xfrm>
            <a:off x="1691255" y="4850375"/>
            <a:ext cx="9795112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돌봄에도 정도</a:t>
            </a:r>
            <a:r>
              <a:rPr lang="en-US" altLang="ko-KR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(</a:t>
            </a:r>
            <a:r>
              <a:rPr lang="ko-KR" altLang="en-US" sz="54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등급</a:t>
            </a:r>
            <a:r>
              <a:rPr lang="en-US" altLang="ko-KR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)</a:t>
            </a:r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이 있어요</a:t>
            </a:r>
            <a:r>
              <a:rPr lang="ko-KR" altLang="en-US" sz="44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endParaRPr lang="en-US" altLang="ko-KR" sz="4400" b="1" u="sng" kern="0" dirty="0" smtClean="0">
              <a:solidFill>
                <a:srgbClr val="C0000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건강상태에</a:t>
            </a:r>
            <a:r>
              <a:rPr lang="ko-KR" altLang="en-US" sz="48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따라 </a:t>
            </a:r>
            <a:r>
              <a:rPr lang="ko-KR" altLang="en-US" sz="5400" b="1" u="sng" kern="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차등 서비스</a:t>
            </a:r>
            <a:r>
              <a:rPr lang="ko-KR" altLang="en-US" sz="4400" b="1" u="sng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를 제공</a:t>
            </a:r>
            <a:r>
              <a:rPr lang="ko-KR" altLang="en-US" sz="3600" b="1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한다</a:t>
            </a:r>
            <a:r>
              <a:rPr lang="en-US" altLang="ko-KR" sz="3600" b="1" kern="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!</a:t>
            </a:r>
            <a:endParaRPr lang="en-US" sz="3600" b="1" dirty="0">
              <a:solidFill>
                <a:srgbClr val="C00000"/>
              </a:solidFill>
            </a:endParaRPr>
          </a:p>
        </p:txBody>
      </p:sp>
      <p:pic>
        <p:nvPicPr>
          <p:cNvPr id="12" name="Object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2812677" y="2730994"/>
            <a:ext cx="6882582" cy="13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68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363255"/>
            <a:ext cx="11574049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62588" y="317619"/>
            <a:ext cx="10484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err="1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노인맞춤돌봄서비스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7601" y="1350736"/>
            <a:ext cx="11223321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자격요건</a:t>
            </a:r>
            <a:endParaRPr lang="en-US" altLang="ko-KR" sz="2800" b="1" dirty="0" smtClean="0">
              <a:solidFill>
                <a:srgbClr val="FF000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 : </a:t>
            </a:r>
            <a:r>
              <a:rPr lang="ko-KR" altLang="en-US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국민기초생활수급자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u="sng" spc="300" dirty="0" err="1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차상위계층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기초연금 </a:t>
            </a:r>
            <a:r>
              <a:rPr lang="ko-KR" altLang="en-US" sz="2800" b="1" u="sng" spc="300" dirty="0" err="1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수급자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유사재가서비스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미이용자</a:t>
            </a:r>
            <a:endParaRPr lang="en-US" altLang="ko-KR" sz="28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(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중복지원 불가 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장기요양등급자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가사간병방문지원 이용자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장애인활동지원이용자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</a:p>
          <a:p>
            <a:r>
              <a:rPr lang="en-US" altLang="ko-KR" sz="28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 *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보건소 방문건강관리서비스 중복 가능</a:t>
            </a:r>
            <a:endParaRPr lang="en-US" altLang="ko-KR" sz="28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endParaRPr lang="en-US" altLang="ko-KR" sz="1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지원내용 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생활지원사가 방문하여 서비스 제공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en-US" altLang="ko-KR" sz="2800" b="1" dirty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-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중점돌봄군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16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시간이상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~40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시간 미만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직접서비스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외출동행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식사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청소관리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등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en-US" altLang="ko-KR" sz="2800" b="1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-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일반돌봄군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16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시간 미만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직접서비스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주기적인 가사지원불가</a:t>
            </a:r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), </a:t>
            </a:r>
            <a:r>
              <a:rPr lang="ko-KR" altLang="en-US" sz="28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안부확인</a:t>
            </a:r>
            <a:endParaRPr lang="en-US" altLang="ko-KR" sz="28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endParaRPr lang="en-US" altLang="ko-KR" sz="28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*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유형결정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신청서 접수 이후 서비스제공기관이 가정방문확인 및 회의 후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결정</a:t>
            </a:r>
            <a:endParaRPr lang="en-US" altLang="ko-KR" sz="2400" b="1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endParaRPr lang="en-US" altLang="ko-KR" sz="2000" b="1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신청방법 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동 행정복지센터 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FontTx/>
              <a:buChar char="-"/>
            </a:pP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필요서류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신청서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신분증</a:t>
            </a:r>
            <a:endParaRPr lang="en-US" altLang="ko-KR" sz="1600" b="1" dirty="0" smtClean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8114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/>
        </p:nvSpPr>
        <p:spPr>
          <a:xfrm>
            <a:off x="0" y="363255"/>
            <a:ext cx="11574049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62588" y="317619"/>
            <a:ext cx="10484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노인장기요양보험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7601" y="1217386"/>
            <a:ext cx="11223321" cy="5470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자격요건</a:t>
            </a:r>
            <a:endParaRPr lang="en-US" altLang="ko-KR" sz="2800" b="1" dirty="0" smtClean="0">
              <a:solidFill>
                <a:srgbClr val="FF000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 : 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65</a:t>
            </a:r>
            <a:r>
              <a:rPr lang="ko-KR" altLang="en-US" sz="2800" b="1" u="sng" spc="300" dirty="0" err="1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세이상</a:t>
            </a:r>
            <a:r>
              <a:rPr lang="ko-KR" altLang="en-US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또는 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65</a:t>
            </a:r>
            <a:r>
              <a:rPr lang="ko-KR" altLang="en-US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세 미만 노인성 질병을 </a:t>
            </a:r>
            <a:r>
              <a:rPr lang="ko-KR" altLang="en-US" sz="2800" b="1" u="sng" spc="300" dirty="0" err="1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가진자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치매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u="sng" spc="300" dirty="0" err="1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파킨슨</a:t>
            </a:r>
            <a:r>
              <a:rPr lang="en-US" altLang="ko-KR" sz="2800" b="1" u="sng" spc="300" dirty="0" smtClean="0">
                <a:solidFill>
                  <a:srgbClr val="C0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en-US" altLang="ko-KR" sz="28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급여종류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800" b="1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재가급여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/</a:t>
            </a:r>
            <a:r>
              <a:rPr lang="ko-KR" altLang="en-US" sz="2800" b="1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시설급여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/</a:t>
            </a:r>
            <a:r>
              <a:rPr lang="ko-KR" altLang="en-US" sz="2800" b="1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가족요양비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en-US" altLang="ko-KR" sz="2800" b="1" dirty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유형결정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신청서 접수 이후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국민건강보험공단에서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요양등급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결정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등급에 따라 가능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서비스다름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ko-KR" sz="1100" b="1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800" b="1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신청방법 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건강보험공단 방문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우편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팩스</a:t>
            </a:r>
            <a:r>
              <a:rPr lang="en-US" altLang="ko-KR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8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인터넷 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FontTx/>
              <a:buChar char="-"/>
            </a:pP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필요서류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신청서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(* </a:t>
            </a:r>
            <a:r>
              <a:rPr lang="en-US" altLang="ko-KR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65</a:t>
            </a:r>
            <a:r>
              <a:rPr lang="ko-KR" altLang="en-US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세 미만 </a:t>
            </a:r>
            <a:r>
              <a:rPr lang="en-US" altLang="ko-KR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b="1" spc="3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노인성 질병이 기재된 의사소견서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추가필요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</a:p>
          <a:p>
            <a:pPr marL="342900" indent="-342900">
              <a:buFontTx/>
              <a:buChar char="-"/>
            </a:pPr>
            <a:endParaRPr lang="en-US" altLang="ko-KR" sz="105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en-US" altLang="ko-KR" sz="2400" b="1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24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절차</a:t>
            </a:r>
            <a:endParaRPr lang="en-US" altLang="ko-KR" sz="2400" b="1" dirty="0" smtClean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신청서 제출 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– 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건강보험공단 담당자 가정방문 확인 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– 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장기요양 </a:t>
            </a:r>
            <a:r>
              <a:rPr lang="ko-KR" altLang="en-US" sz="2400" b="1" spc="300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인정서</a:t>
            </a:r>
            <a:r>
              <a:rPr lang="ko-KR" altLang="en-US" sz="2400" b="1" spc="300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도달</a:t>
            </a:r>
            <a:endParaRPr lang="en-US" altLang="ko-KR" sz="2400" b="1" spc="300" dirty="0" smtClean="0">
              <a:solidFill>
                <a:srgbClr val="0070C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400" b="1" spc="300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인정서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2400" b="1" spc="300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수령후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서비스제공기관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시설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과 계약하여 이용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또는 입소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en-US" altLang="ko-KR" sz="2400" b="1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675420"/>
              </p:ext>
            </p:extLst>
          </p:nvPr>
        </p:nvGraphicFramePr>
        <p:xfrm>
          <a:off x="267601" y="2806942"/>
          <a:ext cx="11120835" cy="11125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02709">
                  <a:extLst>
                    <a:ext uri="{9D8B030D-6E8A-4147-A177-3AD203B41FA5}">
                      <a16:colId xmlns:a16="http://schemas.microsoft.com/office/drawing/2014/main" val="650317036"/>
                    </a:ext>
                  </a:extLst>
                </a:gridCol>
                <a:gridCol w="9618126">
                  <a:extLst>
                    <a:ext uri="{9D8B030D-6E8A-4147-A177-3AD203B41FA5}">
                      <a16:colId xmlns:a16="http://schemas.microsoft.com/office/drawing/2014/main" val="29757032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재가급여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방문요양</a:t>
                      </a:r>
                      <a:r>
                        <a:rPr lang="en-US" altLang="ko-KR" dirty="0" smtClean="0"/>
                        <a:t>/ </a:t>
                      </a:r>
                      <a:r>
                        <a:rPr lang="ko-KR" altLang="en-US" dirty="0" smtClean="0"/>
                        <a:t>방문목욕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목욕 차</a:t>
                      </a:r>
                      <a:r>
                        <a:rPr lang="en-US" altLang="ko-KR" dirty="0" smtClean="0"/>
                        <a:t>)/ </a:t>
                      </a:r>
                      <a:r>
                        <a:rPr lang="ko-KR" altLang="en-US" dirty="0" smtClean="0"/>
                        <a:t>방문간호</a:t>
                      </a:r>
                      <a:r>
                        <a:rPr lang="en-US" altLang="ko-KR" dirty="0" smtClean="0"/>
                        <a:t>/</a:t>
                      </a:r>
                      <a:r>
                        <a:rPr lang="ko-KR" altLang="en-US" dirty="0" smtClean="0"/>
                        <a:t>주야간 보호</a:t>
                      </a:r>
                      <a:r>
                        <a:rPr lang="en-US" altLang="ko-KR" dirty="0" smtClean="0"/>
                        <a:t>(</a:t>
                      </a:r>
                      <a:r>
                        <a:rPr lang="ko-KR" altLang="en-US" dirty="0" smtClean="0"/>
                        <a:t>송영서비스하여 시설이용</a:t>
                      </a:r>
                      <a:r>
                        <a:rPr lang="en-US" altLang="ko-KR" dirty="0" smtClean="0"/>
                        <a:t>)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8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5836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시설급여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노인요양시설에 장기간 입소하여 서비스를 받는 경우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8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83266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err="1" smtClean="0"/>
                        <a:t>가족요양비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88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dirty="0" smtClean="0"/>
                        <a:t>가족으로부터 장기요양서비스를 받는 경우 지원되는 현금급여</a:t>
                      </a:r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alpha val="88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567956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5258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01"/>
          <p:cNvGrpSpPr/>
          <p:nvPr/>
        </p:nvGrpSpPr>
        <p:grpSpPr>
          <a:xfrm>
            <a:off x="1202377" y="4597076"/>
            <a:ext cx="10989623" cy="2260924"/>
            <a:chOff x="1381990" y="6801428"/>
            <a:chExt cx="9086171" cy="1278941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81990" y="6801428"/>
              <a:ext cx="9086171" cy="1278941"/>
            </a:xfrm>
            <a:prstGeom prst="rect">
              <a:avLst/>
            </a:prstGeom>
          </p:spPr>
        </p:pic>
      </p:grpSp>
      <p:grpSp>
        <p:nvGrpSpPr>
          <p:cNvPr id="4" name="그룹 1004"/>
          <p:cNvGrpSpPr/>
          <p:nvPr/>
        </p:nvGrpSpPr>
        <p:grpSpPr>
          <a:xfrm>
            <a:off x="1211102" y="4552925"/>
            <a:ext cx="10980898" cy="124248"/>
            <a:chOff x="1390714" y="6757276"/>
            <a:chExt cx="8986225" cy="157241"/>
          </a:xfrm>
        </p:grpSpPr>
        <p:pic>
          <p:nvPicPr>
            <p:cNvPr id="5" name="Object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90714" y="6757276"/>
              <a:ext cx="8986225" cy="157241"/>
            </a:xfrm>
            <a:prstGeom prst="rect">
              <a:avLst/>
            </a:prstGeom>
          </p:spPr>
        </p:pic>
      </p:grpSp>
      <p:sp>
        <p:nvSpPr>
          <p:cNvPr id="6" name="Object 14"/>
          <p:cNvSpPr txBox="1"/>
          <p:nvPr/>
        </p:nvSpPr>
        <p:spPr>
          <a:xfrm>
            <a:off x="1712649" y="2372098"/>
            <a:ext cx="5040515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200" kern="0" spc="-1200" dirty="0" smtClean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Q </a:t>
            </a:r>
            <a:r>
              <a:rPr lang="en-US" sz="8000" kern="0" spc="-1200" dirty="0" smtClean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&amp;</a:t>
            </a:r>
            <a:r>
              <a:rPr lang="en-US" sz="11200" kern="0" spc="-1200" dirty="0" smtClean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 A</a:t>
            </a:r>
            <a:endParaRPr lang="en-US" dirty="0">
              <a:latin typeface="+mj-ea"/>
              <a:ea typeface="+mj-ea"/>
            </a:endParaRPr>
          </a:p>
        </p:txBody>
      </p:sp>
      <p:pic>
        <p:nvPicPr>
          <p:cNvPr id="12" name="Object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2812677" y="2730994"/>
            <a:ext cx="6882582" cy="13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95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ject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8096063" y="2749619"/>
            <a:ext cx="6857998" cy="13587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2589" y="317619"/>
            <a:ext cx="5411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b="1" spc="300" dirty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0" name="Object 11"/>
          <p:cNvSpPr txBox="1"/>
          <p:nvPr/>
        </p:nvSpPr>
        <p:spPr>
          <a:xfrm>
            <a:off x="2956706" y="2705727"/>
            <a:ext cx="5353050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ko-KR" altLang="en-US" sz="8800" b="1" kern="0" spc="6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감사합니다</a:t>
            </a:r>
            <a:endParaRPr lang="en-US" sz="4400" b="1" spc="6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7924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그룹 1001"/>
          <p:cNvGrpSpPr/>
          <p:nvPr/>
        </p:nvGrpSpPr>
        <p:grpSpPr>
          <a:xfrm>
            <a:off x="2730120" y="1416380"/>
            <a:ext cx="7918830" cy="5041877"/>
            <a:chOff x="-3048296" y="9490752"/>
            <a:chExt cx="9086171" cy="5580374"/>
          </a:xfrm>
        </p:grpSpPr>
        <p:pic>
          <p:nvPicPr>
            <p:cNvPr id="17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3048296" y="9490752"/>
              <a:ext cx="9086171" cy="5580374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</p:pic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878588" cy="4601183"/>
          </a:xfrm>
        </p:spPr>
        <p:txBody>
          <a:bodyPr/>
          <a:lstStyle/>
          <a:p>
            <a:r>
              <a:rPr lang="ko-KR" altLang="en-US" sz="6600" b="1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순서</a:t>
            </a:r>
            <a:endParaRPr lang="ko-KR" altLang="en-US" b="1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6" name="Object 14"/>
          <p:cNvSpPr txBox="1"/>
          <p:nvPr/>
        </p:nvSpPr>
        <p:spPr>
          <a:xfrm>
            <a:off x="3460207" y="1416380"/>
            <a:ext cx="88878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kern="0" spc="-300" dirty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01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7" name="Object 15"/>
          <p:cNvSpPr txBox="1"/>
          <p:nvPr/>
        </p:nvSpPr>
        <p:spPr>
          <a:xfrm>
            <a:off x="4185027" y="1350215"/>
            <a:ext cx="2961590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600" b="1" kern="0" spc="300" dirty="0" smtClean="0">
                <a:solidFill>
                  <a:schemeClr val="accent1">
                    <a:lumMod val="75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기초생활보장제도</a:t>
            </a:r>
            <a:endParaRPr lang="en-US" sz="3600" b="1" spc="300" dirty="0">
              <a:solidFill>
                <a:schemeClr val="accent1">
                  <a:lumMod val="75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8" name="Object 16"/>
          <p:cNvSpPr txBox="1"/>
          <p:nvPr/>
        </p:nvSpPr>
        <p:spPr>
          <a:xfrm>
            <a:off x="4067027" y="1999457"/>
            <a:ext cx="330831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기초생활보장제도</a:t>
            </a:r>
            <a:r>
              <a:rPr 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/</a:t>
            </a:r>
            <a:r>
              <a:rPr lang="ko-KR" altLang="en-US" sz="2000" kern="0" spc="-100" dirty="0" smtClean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긴급복지지원제도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9" name="Object 20"/>
          <p:cNvSpPr txBox="1"/>
          <p:nvPr/>
        </p:nvSpPr>
        <p:spPr>
          <a:xfrm>
            <a:off x="3464247" y="2918601"/>
            <a:ext cx="88878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kern="0" spc="-300" dirty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02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10" name="Object 22"/>
          <p:cNvSpPr txBox="1"/>
          <p:nvPr/>
        </p:nvSpPr>
        <p:spPr>
          <a:xfrm>
            <a:off x="4071068" y="3501678"/>
            <a:ext cx="3308311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자활근로사업</a:t>
            </a:r>
            <a:r>
              <a:rPr 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/ </a:t>
            </a:r>
            <a:r>
              <a:rPr lang="ko-KR" alt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일자리종합지원센터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1" name="Object 23"/>
          <p:cNvSpPr txBox="1"/>
          <p:nvPr/>
        </p:nvSpPr>
        <p:spPr>
          <a:xfrm>
            <a:off x="3460207" y="4220296"/>
            <a:ext cx="888785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3200" kern="0" spc="-300" dirty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03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12" name="Object 24"/>
          <p:cNvSpPr txBox="1"/>
          <p:nvPr/>
        </p:nvSpPr>
        <p:spPr>
          <a:xfrm>
            <a:off x="4204559" y="4094870"/>
            <a:ext cx="3535949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600" b="1" kern="0" spc="300" dirty="0">
                <a:solidFill>
                  <a:schemeClr val="accent1">
                    <a:lumMod val="75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돌봄</a:t>
            </a:r>
            <a:endParaRPr lang="en-US" sz="3600" b="1" spc="300" dirty="0">
              <a:solidFill>
                <a:schemeClr val="accent1">
                  <a:lumMod val="75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3" name="Object 25"/>
          <p:cNvSpPr txBox="1"/>
          <p:nvPr/>
        </p:nvSpPr>
        <p:spPr>
          <a:xfrm>
            <a:off x="4056312" y="4647971"/>
            <a:ext cx="3604387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노인장기요양보호</a:t>
            </a:r>
            <a:r>
              <a:rPr 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/</a:t>
            </a:r>
            <a:r>
              <a:rPr lang="ko-KR" altLang="en-US" sz="2000" kern="0" spc="-1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노인맞춤돌봄</a:t>
            </a:r>
            <a:r>
              <a:rPr lang="en-US" sz="2000" kern="0" spc="-10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8" name="Object 15"/>
          <p:cNvSpPr txBox="1"/>
          <p:nvPr/>
        </p:nvSpPr>
        <p:spPr>
          <a:xfrm>
            <a:off x="4204559" y="2885576"/>
            <a:ext cx="1653946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600" b="1" kern="0" spc="300" dirty="0" smtClean="0">
                <a:solidFill>
                  <a:schemeClr val="accent1">
                    <a:lumMod val="75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고용복지</a:t>
            </a:r>
            <a:endParaRPr lang="en-US" sz="3600" b="1" spc="300" dirty="0">
              <a:solidFill>
                <a:schemeClr val="accent1">
                  <a:lumMod val="75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139726" y="1076267"/>
            <a:ext cx="8013782" cy="4553390"/>
          </a:xfrm>
          <a:prstGeom prst="rect">
            <a:avLst/>
          </a:prstGeom>
          <a:noFill/>
          <a:ln w="57150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008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001"/>
          <p:cNvGrpSpPr/>
          <p:nvPr/>
        </p:nvGrpSpPr>
        <p:grpSpPr>
          <a:xfrm>
            <a:off x="1202377" y="4597076"/>
            <a:ext cx="10989623" cy="2260924"/>
            <a:chOff x="1381990" y="6801428"/>
            <a:chExt cx="9086171" cy="1278941"/>
          </a:xfrm>
        </p:grpSpPr>
        <p:pic>
          <p:nvPicPr>
            <p:cNvPr id="3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81990" y="6801428"/>
              <a:ext cx="9086171" cy="1278941"/>
            </a:xfrm>
            <a:prstGeom prst="rect">
              <a:avLst/>
            </a:prstGeom>
          </p:spPr>
        </p:pic>
      </p:grpSp>
      <p:grpSp>
        <p:nvGrpSpPr>
          <p:cNvPr id="4" name="그룹 1004"/>
          <p:cNvGrpSpPr/>
          <p:nvPr/>
        </p:nvGrpSpPr>
        <p:grpSpPr>
          <a:xfrm>
            <a:off x="1211102" y="4552925"/>
            <a:ext cx="10980898" cy="124248"/>
            <a:chOff x="1390714" y="6757276"/>
            <a:chExt cx="8986225" cy="157241"/>
          </a:xfrm>
        </p:grpSpPr>
        <p:pic>
          <p:nvPicPr>
            <p:cNvPr id="5" name="Object 11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390714" y="6757276"/>
              <a:ext cx="8986225" cy="157241"/>
            </a:xfrm>
            <a:prstGeom prst="rect">
              <a:avLst/>
            </a:prstGeom>
          </p:spPr>
        </p:pic>
      </p:grpSp>
      <p:sp>
        <p:nvSpPr>
          <p:cNvPr id="6" name="Object 14"/>
          <p:cNvSpPr txBox="1"/>
          <p:nvPr/>
        </p:nvSpPr>
        <p:spPr>
          <a:xfrm>
            <a:off x="1950835" y="867114"/>
            <a:ext cx="2576256" cy="181588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1200" kern="0" spc="-1200" dirty="0">
                <a:solidFill>
                  <a:srgbClr val="D64E47"/>
                </a:solidFill>
                <a:latin typeface="+mj-ea"/>
                <a:ea typeface="+mj-ea"/>
                <a:cs typeface="굴림" pitchFamily="34" charset="0"/>
              </a:rPr>
              <a:t>01</a:t>
            </a:r>
            <a:endParaRPr lang="en-US" dirty="0">
              <a:latin typeface="+mj-ea"/>
              <a:ea typeface="+mj-ea"/>
            </a:endParaRPr>
          </a:p>
        </p:txBody>
      </p:sp>
      <p:sp>
        <p:nvSpPr>
          <p:cNvPr id="7" name="Object 15"/>
          <p:cNvSpPr txBox="1"/>
          <p:nvPr/>
        </p:nvSpPr>
        <p:spPr>
          <a:xfrm>
            <a:off x="2004410" y="2740797"/>
            <a:ext cx="8388281" cy="8463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49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기초생활보장제도</a:t>
            </a:r>
            <a:endParaRPr lang="en-US" b="1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8" name="Object 16"/>
          <p:cNvSpPr txBox="1"/>
          <p:nvPr/>
        </p:nvSpPr>
        <p:spPr>
          <a:xfrm>
            <a:off x="1950835" y="3666849"/>
            <a:ext cx="7193165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800" kern="0" spc="-2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생계급여</a:t>
            </a:r>
            <a:r>
              <a:rPr lang="en-US" sz="2800" kern="0" spc="-2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/ </a:t>
            </a:r>
            <a:r>
              <a:rPr lang="ko-KR" altLang="en-US" sz="2800" kern="0" spc="-2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의료급여</a:t>
            </a:r>
            <a:r>
              <a:rPr lang="en-US" sz="2800" kern="0" spc="-2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/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주거급여</a:t>
            </a:r>
            <a:r>
              <a:rPr lang="en-US" altLang="ko-KR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/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교육급여</a:t>
            </a:r>
            <a:r>
              <a:rPr lang="en-US" altLang="ko-KR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/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긴급복지지원</a:t>
            </a:r>
            <a:endParaRPr lang="en-US" sz="2800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1" name="Object 20"/>
          <p:cNvSpPr txBox="1"/>
          <p:nvPr/>
        </p:nvSpPr>
        <p:spPr>
          <a:xfrm>
            <a:off x="2004406" y="5084179"/>
            <a:ext cx="5549707" cy="9233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5400" b="1" u="sng" kern="0" dirty="0">
                <a:solidFill>
                  <a:srgbClr val="00B0F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최저</a:t>
            </a:r>
            <a:r>
              <a:rPr lang="ko-KR" altLang="en-US" sz="3200" b="1" u="sng" kern="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생계</a:t>
            </a:r>
            <a:r>
              <a:rPr lang="ko-KR" altLang="en-US" sz="3600" b="1" kern="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를 </a:t>
            </a:r>
            <a:r>
              <a:rPr lang="ko-KR" altLang="en-US" sz="36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국가가 보장한다</a:t>
            </a:r>
            <a:r>
              <a:rPr lang="en-US" altLang="ko-KR" sz="36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!</a:t>
            </a:r>
            <a:endParaRPr lang="en-US" sz="3600" b="1" dirty="0"/>
          </a:p>
        </p:txBody>
      </p:sp>
      <p:pic>
        <p:nvPicPr>
          <p:cNvPr id="12" name="Object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-2812677" y="2730994"/>
            <a:ext cx="6882582" cy="1371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0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0" y="1011216"/>
            <a:ext cx="11574463" cy="4662488"/>
          </a:xfrm>
        </p:spPr>
        <p:txBody>
          <a:bodyPr/>
          <a:lstStyle/>
          <a:p>
            <a:r>
              <a:rPr lang="ko-KR" altLang="en-US" dirty="0" smtClean="0"/>
              <a:t>기초생활보장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0" y="250521"/>
            <a:ext cx="11574049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62589" y="204885"/>
            <a:ext cx="5411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국민기초생활보장제도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728" y="5774499"/>
            <a:ext cx="9807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*</a:t>
            </a:r>
            <a:r>
              <a:rPr lang="ko-KR" altLang="en-US" b="1" dirty="0" smtClean="0">
                <a:latin typeface="굴림" panose="020B0600000101010101" pitchFamily="50" charset="-127"/>
                <a:ea typeface="굴림" panose="020B0600000101010101" pitchFamily="50" charset="-127"/>
              </a:rPr>
              <a:t>근로능력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이  </a:t>
            </a:r>
            <a:r>
              <a:rPr lang="ko-KR" altLang="en-US" b="1" u="dbl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있음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dirty="0" smtClean="0">
                <a:solidFill>
                  <a:srgbClr val="0070C0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일을 하는 것이 선행조건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! </a:t>
            </a:r>
            <a:r>
              <a:rPr lang="ko-KR" altLang="en-US" u="sng" dirty="0" smtClean="0">
                <a:latin typeface="굴림" panose="020B0600000101010101" pitchFamily="50" charset="-127"/>
                <a:ea typeface="굴림" panose="020B0600000101010101" pitchFamily="50" charset="-127"/>
              </a:rPr>
              <a:t>일자리를 못 구하면</a:t>
            </a:r>
            <a:r>
              <a:rPr lang="en-US" altLang="ko-KR" u="sng" dirty="0" smtClean="0">
                <a:latin typeface="굴림" panose="020B0600000101010101" pitchFamily="50" charset="-127"/>
                <a:ea typeface="굴림" panose="020B0600000101010101" pitchFamily="50" charset="-127"/>
              </a:rPr>
              <a:t>?! </a:t>
            </a:r>
            <a:r>
              <a:rPr lang="ko-KR" alt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자활근로사업으로 유도</a:t>
            </a:r>
            <a:r>
              <a:rPr lang="en-US" altLang="ko-KR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!</a:t>
            </a:r>
            <a:endParaRPr lang="en-US" altLang="ko-KR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r>
              <a:rPr lang="ko-KR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                   없음</a:t>
            </a:r>
            <a:r>
              <a:rPr lang="ko-KR" altLang="en-US" dirty="0" smtClean="0"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dirty="0" smtClean="0"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기초생계급여로 최저생활을 보장</a:t>
            </a:r>
            <a:r>
              <a:rPr lang="en-US" altLang="ko-KR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굴림" panose="020B0600000101010101" pitchFamily="50" charset="-127"/>
                <a:ea typeface="굴림" panose="020B0600000101010101" pitchFamily="50" charset="-127"/>
              </a:rPr>
              <a:t>!</a:t>
            </a:r>
            <a:endParaRPr lang="ko-KR" altLang="en-US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0852918"/>
              </p:ext>
            </p:extLst>
          </p:nvPr>
        </p:nvGraphicFramePr>
        <p:xfrm>
          <a:off x="350728" y="1220245"/>
          <a:ext cx="11223322" cy="4480560"/>
        </p:xfrm>
        <a:graphic>
          <a:graphicData uri="http://schemas.openxmlformats.org/drawingml/2006/table">
            <a:tbl>
              <a:tblPr firstRow="1" bandRow="1"/>
              <a:tblGrid>
                <a:gridCol w="1937962">
                  <a:extLst>
                    <a:ext uri="{9D8B030D-6E8A-4147-A177-3AD203B41FA5}">
                      <a16:colId xmlns:a16="http://schemas.microsoft.com/office/drawing/2014/main" val="2149579341"/>
                    </a:ext>
                  </a:extLst>
                </a:gridCol>
                <a:gridCol w="1533516">
                  <a:extLst>
                    <a:ext uri="{9D8B030D-6E8A-4147-A177-3AD203B41FA5}">
                      <a16:colId xmlns:a16="http://schemas.microsoft.com/office/drawing/2014/main" val="52341016"/>
                    </a:ext>
                  </a:extLst>
                </a:gridCol>
                <a:gridCol w="1937961">
                  <a:extLst>
                    <a:ext uri="{9D8B030D-6E8A-4147-A177-3AD203B41FA5}">
                      <a16:colId xmlns:a16="http://schemas.microsoft.com/office/drawing/2014/main" val="2054752013"/>
                    </a:ext>
                  </a:extLst>
                </a:gridCol>
                <a:gridCol w="1937961">
                  <a:extLst>
                    <a:ext uri="{9D8B030D-6E8A-4147-A177-3AD203B41FA5}">
                      <a16:colId xmlns:a16="http://schemas.microsoft.com/office/drawing/2014/main" val="275809163"/>
                    </a:ext>
                  </a:extLst>
                </a:gridCol>
                <a:gridCol w="1937961">
                  <a:extLst>
                    <a:ext uri="{9D8B030D-6E8A-4147-A177-3AD203B41FA5}">
                      <a16:colId xmlns:a16="http://schemas.microsoft.com/office/drawing/2014/main" val="1096694118"/>
                    </a:ext>
                  </a:extLst>
                </a:gridCol>
                <a:gridCol w="1937961">
                  <a:extLst>
                    <a:ext uri="{9D8B030D-6E8A-4147-A177-3AD203B41FA5}">
                      <a16:colId xmlns:a16="http://schemas.microsoft.com/office/drawing/2014/main" val="1006670283"/>
                    </a:ext>
                  </a:extLst>
                </a:gridCol>
              </a:tblGrid>
              <a:tr h="37592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800" spc="300" dirty="0" err="1" smtClean="0">
                          <a:solidFill>
                            <a:srgbClr val="B90771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선정기준액</a:t>
                      </a:r>
                      <a:endParaRPr lang="ko-KR" altLang="en-US" sz="1800" spc="300" dirty="0">
                        <a:solidFill>
                          <a:srgbClr val="B90771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20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15709"/>
                  </a:ext>
                </a:extLst>
              </a:tr>
              <a:tr h="36534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기준중위소득</a:t>
                      </a:r>
                      <a:endParaRPr lang="ko-KR" altLang="en-US" sz="16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endParaRPr lang="ko-KR" altLang="en-US" sz="16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2,077,892</a:t>
                      </a:r>
                      <a:endParaRPr lang="ko-KR" altLang="en-US" sz="19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3,456,155</a:t>
                      </a:r>
                      <a:endParaRPr lang="ko-KR" altLang="en-US" sz="19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4,434,816</a:t>
                      </a:r>
                      <a:endParaRPr lang="ko-KR" altLang="en-US" sz="19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5,400,964</a:t>
                      </a:r>
                      <a:endParaRPr lang="ko-KR" altLang="en-US" sz="19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128828"/>
                  </a:ext>
                </a:extLst>
              </a:tr>
              <a:tr h="538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생계급여</a:t>
                      </a:r>
                      <a:endParaRPr lang="en-US" altLang="ko-KR" sz="1600" b="1" spc="300" baseline="0" dirty="0" smtClean="0">
                        <a:solidFill>
                          <a:srgbClr val="0070C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중위소득</a:t>
                      </a:r>
                      <a:r>
                        <a:rPr lang="en-US" altLang="ko-KR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30%)</a:t>
                      </a:r>
                      <a:endParaRPr lang="ko-KR" altLang="en-US" sz="1600" b="1" spc="300" baseline="0" dirty="0">
                        <a:solidFill>
                          <a:srgbClr val="0070C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부양의무자</a:t>
                      </a:r>
                      <a:endParaRPr lang="en-US" altLang="ko-KR" sz="1600" b="1" spc="300" baseline="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16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기준 </a:t>
                      </a:r>
                      <a:endParaRPr lang="en-US" altLang="ko-KR" sz="1600" b="1" spc="300" baseline="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20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있음</a:t>
                      </a:r>
                      <a:endParaRPr lang="en-US" altLang="ko-KR" sz="2000" b="1" spc="300" baseline="0" dirty="0" smtClean="0">
                        <a:solidFill>
                          <a:srgbClr val="0070C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623,368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1,036,846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1,330,445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1620,289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110422"/>
                  </a:ext>
                </a:extLst>
              </a:tr>
              <a:tr h="538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의료급여</a:t>
                      </a:r>
                      <a:endParaRPr lang="en-US" altLang="ko-KR" sz="1600" b="1" spc="300" baseline="0" dirty="0" smtClean="0">
                        <a:solidFill>
                          <a:srgbClr val="0070C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중위소득</a:t>
                      </a:r>
                      <a:r>
                        <a:rPr lang="en-US" altLang="ko-KR" sz="16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40%)</a:t>
                      </a:r>
                      <a:endParaRPr lang="ko-KR" altLang="en-US" sz="1600" b="1" spc="300" baseline="0" dirty="0" smtClean="0">
                        <a:solidFill>
                          <a:srgbClr val="0070C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 smtClean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831,157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1,382,462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1,773,927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2,160,386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1140615"/>
                  </a:ext>
                </a:extLst>
              </a:tr>
              <a:tr h="538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주거급여</a:t>
                      </a:r>
                      <a:endParaRPr lang="en-US" altLang="ko-KR" sz="1600" b="1" spc="300" baseline="0" dirty="0" smtClean="0">
                        <a:solidFill>
                          <a:srgbClr val="FF000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중위소득</a:t>
                      </a:r>
                      <a:r>
                        <a:rPr lang="en-US" altLang="ko-KR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47%)</a:t>
                      </a:r>
                      <a:endParaRPr lang="ko-KR" altLang="en-US" sz="1600" b="1" spc="300" baseline="0" dirty="0" smtClean="0">
                        <a:solidFill>
                          <a:srgbClr val="FF000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부양의무자기준</a:t>
                      </a:r>
                      <a:endParaRPr lang="en-US" altLang="ko-KR" sz="1600" b="1" spc="300" baseline="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20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없음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976,609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1,624,393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2,084,364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2,538,453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6148392"/>
                  </a:ext>
                </a:extLst>
              </a:tr>
              <a:tr h="5384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교육급여</a:t>
                      </a:r>
                      <a:endParaRPr lang="en-US" altLang="ko-KR" sz="1600" b="1" spc="300" baseline="0" dirty="0" smtClean="0">
                        <a:solidFill>
                          <a:srgbClr val="FF000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중위소득</a:t>
                      </a:r>
                      <a:r>
                        <a:rPr lang="en-US" altLang="ko-KR" sz="1600" b="1" spc="300" baseline="0" dirty="0" smtClean="0">
                          <a:solidFill>
                            <a:srgbClr val="FF000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50%)</a:t>
                      </a:r>
                      <a:endParaRPr lang="ko-KR" altLang="en-US" sz="1600" b="1" spc="300" baseline="0" dirty="0" smtClean="0">
                        <a:solidFill>
                          <a:srgbClr val="FF0000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b="1" dirty="0" smtClean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1,038,946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1,728,077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2,217,408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2,700,482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6245976"/>
                  </a:ext>
                </a:extLst>
              </a:tr>
              <a:tr h="463462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400" b="1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의료급여</a:t>
                      </a:r>
                      <a:r>
                        <a:rPr lang="ko-KR" altLang="en-US" sz="2400" b="1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부양의무자기준</a:t>
                      </a:r>
                      <a:endParaRPr lang="en-US" altLang="ko-KR" sz="2400" b="1" baseline="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18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수급자</a:t>
                      </a:r>
                      <a:r>
                        <a:rPr lang="ko-KR" altLang="en-US" sz="18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</a:t>
                      </a:r>
                      <a:r>
                        <a:rPr lang="en-US" altLang="ko-KR" sz="18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18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명</a:t>
                      </a:r>
                      <a:r>
                        <a:rPr lang="en-US" altLang="ko-KR" sz="18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/</a:t>
                      </a:r>
                      <a:r>
                        <a:rPr lang="ko-KR" altLang="en-US" sz="18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부양의무자 가구원수</a:t>
                      </a:r>
                      <a:endParaRPr lang="ko-KR" altLang="en-US" sz="18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2,077,892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3,456,155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4,434,816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b="1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5,400,964</a:t>
                      </a:r>
                      <a:endParaRPr lang="ko-KR" altLang="en-US" sz="1900" b="1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142738"/>
                  </a:ext>
                </a:extLst>
              </a:tr>
              <a:tr h="660400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기본</a:t>
                      </a:r>
                      <a:r>
                        <a:rPr lang="en-US" altLang="ko-KR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28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공제가능</a:t>
                      </a:r>
                      <a:r>
                        <a:rPr lang="en-US" altLang="ko-KR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)</a:t>
                      </a:r>
                      <a:r>
                        <a:rPr lang="ko-KR" altLang="en-US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</a:t>
                      </a:r>
                      <a:r>
                        <a:rPr lang="ko-KR" altLang="en-US" sz="28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재산액</a:t>
                      </a:r>
                      <a:endParaRPr lang="ko-KR" altLang="en-US" sz="28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생계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, 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의료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, 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주거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, 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교육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: 7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천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7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백만원</a:t>
                      </a:r>
                      <a:endParaRPr lang="en-US" altLang="ko-KR" sz="190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부양의무자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: 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대도시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억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천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8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백만원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907478"/>
                  </a:ext>
                </a:extLst>
              </a:tr>
            </a:tbl>
          </a:graphicData>
        </a:graphic>
      </p:graphicFrame>
      <p:sp>
        <p:nvSpPr>
          <p:cNvPr id="9" name="설명선 1 8"/>
          <p:cNvSpPr/>
          <p:nvPr/>
        </p:nvSpPr>
        <p:spPr>
          <a:xfrm>
            <a:off x="5251536" y="-126155"/>
            <a:ext cx="4000500" cy="1241885"/>
          </a:xfrm>
          <a:prstGeom prst="borderCallout1">
            <a:avLst>
              <a:gd name="adj1" fmla="val 51620"/>
              <a:gd name="adj2" fmla="val -578"/>
              <a:gd name="adj3" fmla="val 222682"/>
              <a:gd name="adj4" fmla="val -74120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부양의무자 소득 </a:t>
            </a:r>
            <a:r>
              <a:rPr lang="ko-KR" altLang="en-US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월  </a:t>
            </a:r>
            <a:r>
              <a:rPr lang="en-US" altLang="ko-KR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834</a:t>
            </a:r>
            <a:r>
              <a:rPr lang="ko-KR" altLang="en-US" b="1" dirty="0">
                <a:solidFill>
                  <a:srgbClr val="0070C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만원 </a:t>
            </a:r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초과</a:t>
            </a:r>
            <a:endParaRPr lang="en-US" altLang="ko-KR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일반재산</a:t>
            </a:r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9</a:t>
            </a:r>
            <a:r>
              <a:rPr lang="ko-KR" altLang="en-US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억 </a:t>
            </a:r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초과 시</a:t>
            </a:r>
            <a:endParaRPr lang="en-US" altLang="ko-KR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/>
            <a:r>
              <a:rPr lang="ko-KR" altLang="en-US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지급 불가</a:t>
            </a:r>
            <a:r>
              <a:rPr lang="en-US" altLang="ko-KR" b="1" dirty="0">
                <a:solidFill>
                  <a:srgbClr val="FF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!! </a:t>
            </a:r>
            <a:r>
              <a:rPr lang="en-US" altLang="ko-KR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=&gt; </a:t>
            </a:r>
            <a:r>
              <a:rPr lang="ko-KR" altLang="en-US" dirty="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대기업 재직시 </a:t>
            </a:r>
            <a:r>
              <a:rPr lang="ko-KR" altLang="en-US" dirty="0" err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ㅠㅠ</a:t>
            </a:r>
            <a:endParaRPr lang="ko-KR" altLang="en-US" dirty="0">
              <a:solidFill>
                <a:schemeClr val="tx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6852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1001"/>
          <p:cNvGrpSpPr/>
          <p:nvPr/>
        </p:nvGrpSpPr>
        <p:grpSpPr>
          <a:xfrm>
            <a:off x="1" y="1123950"/>
            <a:ext cx="10863046" cy="2460497"/>
            <a:chOff x="-129029" y="2176658"/>
            <a:chExt cx="10500457" cy="2460497"/>
          </a:xfrm>
        </p:grpSpPr>
        <p:pic>
          <p:nvPicPr>
            <p:cNvPr id="9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-129029" y="2176658"/>
              <a:ext cx="10500457" cy="2460497"/>
            </a:xfrm>
            <a:prstGeom prst="rect">
              <a:avLst/>
            </a:prstGeom>
          </p:spPr>
        </p:pic>
      </p:grpSp>
      <p:pic>
        <p:nvPicPr>
          <p:cNvPr id="7" name="Object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8340990" y="2994545"/>
            <a:ext cx="6368143" cy="1358766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0" y="363255"/>
            <a:ext cx="12188116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62589" y="317619"/>
            <a:ext cx="5411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국민기초생활보장제도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0" name="Object 11"/>
          <p:cNvSpPr txBox="1"/>
          <p:nvPr/>
        </p:nvSpPr>
        <p:spPr>
          <a:xfrm>
            <a:off x="382961" y="1601709"/>
            <a:ext cx="5316671" cy="14773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4500" b="1" kern="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수급자가 되면</a:t>
            </a:r>
            <a:endParaRPr lang="en-US" altLang="ko-KR" sz="4500" b="1" kern="0" dirty="0">
              <a:solidFill>
                <a:srgbClr val="D64E47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4500" b="1" kern="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얼마를 받는 걸까</a:t>
            </a:r>
            <a:r>
              <a:rPr lang="en-US" altLang="ko-KR" sz="4500" b="1" kern="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?</a:t>
            </a:r>
            <a:endParaRPr lang="en-US" b="1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49008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363255"/>
            <a:ext cx="12192000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62589" y="317619"/>
            <a:ext cx="5411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국민기초생활보장제도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6" name="Object 11"/>
          <p:cNvSpPr txBox="1"/>
          <p:nvPr/>
        </p:nvSpPr>
        <p:spPr>
          <a:xfrm>
            <a:off x="0" y="1296820"/>
            <a:ext cx="8523149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600" b="1" kern="0" spc="6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급여 종류별로 달라요</a:t>
            </a:r>
            <a:r>
              <a:rPr lang="en-US" altLang="ko-KR" sz="3600" b="1" kern="0" spc="6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!</a:t>
            </a:r>
            <a:endParaRPr lang="en-US" sz="1200" b="1" spc="6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pSp>
        <p:nvGrpSpPr>
          <p:cNvPr id="7" name="그룹 1001"/>
          <p:cNvGrpSpPr/>
          <p:nvPr/>
        </p:nvGrpSpPr>
        <p:grpSpPr>
          <a:xfrm>
            <a:off x="8124439" y="2085570"/>
            <a:ext cx="4097858" cy="3471429"/>
            <a:chOff x="6836302" y="4638799"/>
            <a:chExt cx="3556555" cy="3471429"/>
          </a:xfrm>
        </p:grpSpPr>
        <p:pic>
          <p:nvPicPr>
            <p:cNvPr id="8" name="Object 2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36302" y="4638799"/>
              <a:ext cx="3556555" cy="3471429"/>
            </a:xfrm>
            <a:prstGeom prst="rect">
              <a:avLst/>
            </a:prstGeom>
          </p:spPr>
        </p:pic>
      </p:grpSp>
      <p:grpSp>
        <p:nvGrpSpPr>
          <p:cNvPr id="9" name="그룹 1002"/>
          <p:cNvGrpSpPr/>
          <p:nvPr/>
        </p:nvGrpSpPr>
        <p:grpSpPr>
          <a:xfrm>
            <a:off x="0" y="2065327"/>
            <a:ext cx="3992880" cy="3471429"/>
            <a:chOff x="-160714" y="4638799"/>
            <a:chExt cx="3578876" cy="3471429"/>
          </a:xfrm>
        </p:grpSpPr>
        <p:pic>
          <p:nvPicPr>
            <p:cNvPr id="10" name="Object 5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160714" y="4638799"/>
              <a:ext cx="3578876" cy="3471429"/>
            </a:xfrm>
            <a:prstGeom prst="rect">
              <a:avLst/>
            </a:prstGeom>
          </p:spPr>
        </p:pic>
      </p:grpSp>
      <p:grpSp>
        <p:nvGrpSpPr>
          <p:cNvPr id="11" name="그룹 1003"/>
          <p:cNvGrpSpPr/>
          <p:nvPr/>
        </p:nvGrpSpPr>
        <p:grpSpPr>
          <a:xfrm>
            <a:off x="-19180" y="1975757"/>
            <a:ext cx="12211180" cy="161222"/>
            <a:chOff x="-362075" y="4549229"/>
            <a:chExt cx="10980237" cy="157241"/>
          </a:xfrm>
        </p:grpSpPr>
        <p:pic>
          <p:nvPicPr>
            <p:cNvPr id="12" name="Object 8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-10800000">
              <a:off x="-362075" y="4549229"/>
              <a:ext cx="10980237" cy="157241"/>
            </a:xfrm>
            <a:prstGeom prst="rect">
              <a:avLst/>
            </a:prstGeom>
          </p:spPr>
        </p:pic>
      </p:grpSp>
      <p:sp>
        <p:nvSpPr>
          <p:cNvPr id="15" name="Object 19"/>
          <p:cNvSpPr txBox="1"/>
          <p:nvPr/>
        </p:nvSpPr>
        <p:spPr>
          <a:xfrm>
            <a:off x="533288" y="2204355"/>
            <a:ext cx="2030052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200" b="1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생계급여</a:t>
            </a:r>
            <a:endParaRPr lang="en-US" sz="1050" b="1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6" name="Object 20"/>
          <p:cNvSpPr txBox="1"/>
          <p:nvPr/>
        </p:nvSpPr>
        <p:spPr>
          <a:xfrm>
            <a:off x="17517" y="3833125"/>
            <a:ext cx="4040428" cy="169277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ko-KR" altLang="en-US" sz="2400" b="1" dirty="0">
                <a:solidFill>
                  <a:srgbClr val="B9077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소득인정액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이란 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? : </a:t>
            </a:r>
            <a:endParaRPr lang="en-US" altLang="ko-KR" sz="2000" dirty="0" smtClean="0">
              <a:solidFill>
                <a:srgbClr val="D64E47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000" b="1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실소득</a:t>
            </a:r>
            <a:r>
              <a:rPr lang="ko-KR" altLang="en-US" sz="20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+ </a:t>
            </a:r>
            <a:r>
              <a:rPr lang="ko-KR" altLang="en-US" sz="2000" b="1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재산의 </a:t>
            </a:r>
            <a:r>
              <a:rPr lang="ko-KR" altLang="en-US" sz="2000" b="1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소득환산액</a:t>
            </a:r>
            <a:endParaRPr lang="en-US" altLang="ko-KR" sz="1050" b="1" dirty="0"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000" dirty="0" err="1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실소득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(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근로소득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국민연금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기초연금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개인연금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이자소득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임대소득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사적이전소득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, </a:t>
            </a:r>
            <a:r>
              <a:rPr lang="ko-KR" altLang="en-US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부양비 등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)+ </a:t>
            </a:r>
            <a:r>
              <a:rPr lang="ko-KR" altLang="en-US" sz="20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재산의 </a:t>
            </a:r>
            <a:r>
              <a:rPr lang="ko-KR" altLang="en-US" sz="2000" dirty="0" err="1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소득환산액</a:t>
            </a:r>
            <a:r>
              <a:rPr lang="en-US" altLang="ko-KR" sz="20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endParaRPr lang="en-US" sz="36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7" name="Object 21"/>
          <p:cNvSpPr txBox="1"/>
          <p:nvPr/>
        </p:nvSpPr>
        <p:spPr>
          <a:xfrm>
            <a:off x="143868" y="2867221"/>
            <a:ext cx="3691343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지급액 </a:t>
            </a:r>
            <a:r>
              <a:rPr lang="en-US" altLang="ko-KR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: </a:t>
            </a:r>
            <a:r>
              <a:rPr lang="ko-KR" altLang="en-US" sz="2800" kern="0" spc="-100" dirty="0" err="1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선정기준액</a:t>
            </a:r>
            <a:r>
              <a:rPr lang="en-US" altLang="ko-KR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- </a:t>
            </a:r>
            <a:r>
              <a:rPr lang="ko-KR" altLang="en-US" sz="2400" kern="0" spc="-100" dirty="0" err="1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소득인정액</a:t>
            </a:r>
            <a:r>
              <a:rPr lang="ko-KR" altLang="en-US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endParaRPr lang="en-US" altLang="ko-KR" sz="2800" kern="0" spc="-10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r>
              <a:rPr lang="ko-KR" altLang="en-US" sz="2800" kern="0" spc="-100" dirty="0" smtClean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 </a:t>
            </a:r>
            <a:r>
              <a:rPr lang="en-US" altLang="ko-KR" sz="2800" kern="0" spc="-100" dirty="0" smtClean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(</a:t>
            </a:r>
            <a:r>
              <a:rPr lang="ko-KR" altLang="en-US" sz="2800" kern="0" spc="-100" dirty="0" smtClean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모자라는 </a:t>
            </a:r>
            <a:r>
              <a:rPr lang="ko-KR" altLang="en-US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만큼만 국가에서 보전</a:t>
            </a:r>
            <a:r>
              <a:rPr lang="en-US" altLang="ko-KR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)</a:t>
            </a:r>
            <a:endParaRPr lang="en-US" sz="280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pSp>
        <p:nvGrpSpPr>
          <p:cNvPr id="18" name="그룹 1006"/>
          <p:cNvGrpSpPr/>
          <p:nvPr/>
        </p:nvGrpSpPr>
        <p:grpSpPr>
          <a:xfrm>
            <a:off x="8059912" y="2065327"/>
            <a:ext cx="168683" cy="3471430"/>
            <a:chOff x="6757681" y="4638798"/>
            <a:chExt cx="157241" cy="3844991"/>
          </a:xfrm>
        </p:grpSpPr>
        <p:pic>
          <p:nvPicPr>
            <p:cNvPr id="19" name="Object 22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6200000">
              <a:off x="4913806" y="6482673"/>
              <a:ext cx="3844991" cy="157241"/>
            </a:xfrm>
            <a:prstGeom prst="rect">
              <a:avLst/>
            </a:prstGeom>
          </p:spPr>
        </p:pic>
      </p:grpSp>
      <p:sp>
        <p:nvSpPr>
          <p:cNvPr id="20" name="Object 25"/>
          <p:cNvSpPr txBox="1"/>
          <p:nvPr/>
        </p:nvSpPr>
        <p:spPr>
          <a:xfrm>
            <a:off x="4329008" y="2204355"/>
            <a:ext cx="1771523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200" b="1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의료급여</a:t>
            </a:r>
            <a:endParaRPr lang="en-US" sz="1050" b="1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21" name="Object 28"/>
          <p:cNvSpPr txBox="1"/>
          <p:nvPr/>
        </p:nvSpPr>
        <p:spPr>
          <a:xfrm>
            <a:off x="8567613" y="2148626"/>
            <a:ext cx="1832241" cy="5847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3200" b="1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주거급여</a:t>
            </a:r>
            <a:endParaRPr lang="en-US" sz="1050" b="1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pic>
        <p:nvPicPr>
          <p:cNvPr id="28" name="그림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94232" y="5457500"/>
            <a:ext cx="12386232" cy="178814"/>
          </a:xfrm>
          <a:prstGeom prst="rect">
            <a:avLst/>
          </a:prstGeom>
        </p:spPr>
      </p:pic>
      <p:sp>
        <p:nvSpPr>
          <p:cNvPr id="29" name="Object 21"/>
          <p:cNvSpPr txBox="1"/>
          <p:nvPr/>
        </p:nvSpPr>
        <p:spPr>
          <a:xfrm>
            <a:off x="4245012" y="2836464"/>
            <a:ext cx="3405099" cy="252376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ko-KR" sz="2800" kern="0" dirty="0">
                <a:solidFill>
                  <a:schemeClr val="accent1">
                    <a:lumMod val="75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1</a:t>
            </a:r>
            <a:r>
              <a:rPr lang="ko-KR" altLang="en-US" sz="2800" kern="0" dirty="0">
                <a:solidFill>
                  <a:schemeClr val="accent1">
                    <a:lumMod val="75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종</a:t>
            </a:r>
            <a:r>
              <a:rPr lang="ko-KR" altLang="en-US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r>
              <a:rPr lang="en-US" altLang="ko-KR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: </a:t>
            </a:r>
            <a:r>
              <a:rPr lang="ko-KR" altLang="en-US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근로능력이 </a:t>
            </a:r>
            <a:r>
              <a:rPr lang="ko-KR" altLang="en-US" sz="2800" kern="0" dirty="0" smtClean="0">
                <a:solidFill>
                  <a:schemeClr val="accent1">
                    <a:lumMod val="75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없는</a:t>
            </a:r>
            <a:r>
              <a:rPr lang="ko-KR" altLang="en-US" sz="2800" kern="0" dirty="0" smtClean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사람</a:t>
            </a:r>
            <a:endParaRPr lang="en-US" altLang="ko-KR" sz="2800" kern="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8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본인부담금 없음</a:t>
            </a:r>
            <a:r>
              <a:rPr lang="en-US" altLang="ko-KR" sz="28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~ 2,000</a:t>
            </a:r>
            <a:r>
              <a:rPr lang="ko-KR" altLang="en-US" sz="28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원</a:t>
            </a:r>
            <a:endParaRPr lang="en-US" altLang="ko-KR" sz="2800" dirty="0"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endParaRPr lang="en-US" altLang="ko-KR" sz="2800" kern="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en-US" altLang="ko-KR" sz="2800" kern="0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2</a:t>
            </a:r>
            <a:r>
              <a:rPr lang="ko-KR" altLang="en-US" sz="2800" kern="0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종</a:t>
            </a:r>
            <a:r>
              <a:rPr lang="ko-KR" altLang="en-US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r>
              <a:rPr lang="en-US" altLang="ko-KR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: </a:t>
            </a:r>
            <a:r>
              <a:rPr lang="ko-KR" altLang="en-US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근로능력이 </a:t>
            </a:r>
            <a:r>
              <a:rPr lang="ko-KR" altLang="en-US" sz="2800" kern="0" dirty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있는</a:t>
            </a:r>
            <a:r>
              <a:rPr lang="ko-KR" altLang="en-US" sz="2800" kern="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사람</a:t>
            </a:r>
            <a:endParaRPr lang="en-US" altLang="ko-KR" sz="2800" kern="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8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본인부담금 </a:t>
            </a:r>
            <a:r>
              <a:rPr lang="en-US" altLang="ko-KR" sz="2800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10%~15%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0" name="Object 21"/>
          <p:cNvSpPr txBox="1"/>
          <p:nvPr/>
        </p:nvSpPr>
        <p:spPr>
          <a:xfrm>
            <a:off x="8372198" y="3884038"/>
            <a:ext cx="3405099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000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지급액 </a:t>
            </a:r>
            <a:r>
              <a:rPr lang="en-US" altLang="ko-KR" sz="2000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: </a:t>
            </a:r>
            <a:r>
              <a:rPr lang="ko-KR" altLang="en-US" sz="2000" u="sng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소득인정액에 따라 </a:t>
            </a:r>
            <a:r>
              <a:rPr lang="ko-KR" altLang="en-US" sz="2000" u="sng" kern="0" dirty="0" smtClean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상이</a:t>
            </a:r>
            <a:endParaRPr lang="en-US" altLang="ko-KR" sz="2000" u="sng" kern="0" dirty="0" smtClean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000" kern="0" dirty="0" smtClean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 </a:t>
            </a:r>
            <a:r>
              <a:rPr lang="en-US" altLang="ko-KR" sz="2000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(</a:t>
            </a:r>
            <a:r>
              <a:rPr lang="ko-KR" altLang="en-US" sz="2000" kern="0" dirty="0" smtClean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생계급여 수급자인경우 기준 임대료 </a:t>
            </a:r>
            <a:r>
              <a:rPr lang="ko-KR" altLang="en-US" sz="2000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전액</a:t>
            </a:r>
            <a:r>
              <a:rPr lang="en-US" altLang="ko-KR" sz="2000" kern="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)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aphicFrame>
        <p:nvGraphicFramePr>
          <p:cNvPr id="31" name="표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052414"/>
              </p:ext>
            </p:extLst>
          </p:nvPr>
        </p:nvGraphicFramePr>
        <p:xfrm>
          <a:off x="8408214" y="4598194"/>
          <a:ext cx="3616014" cy="751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1846">
                  <a:extLst>
                    <a:ext uri="{9D8B030D-6E8A-4147-A177-3AD203B41FA5}">
                      <a16:colId xmlns:a16="http://schemas.microsoft.com/office/drawing/2014/main" val="2579149886"/>
                    </a:ext>
                  </a:extLst>
                </a:gridCol>
                <a:gridCol w="1196161">
                  <a:extLst>
                    <a:ext uri="{9D8B030D-6E8A-4147-A177-3AD203B41FA5}">
                      <a16:colId xmlns:a16="http://schemas.microsoft.com/office/drawing/2014/main" val="3786242760"/>
                    </a:ext>
                  </a:extLst>
                </a:gridCol>
                <a:gridCol w="515253">
                  <a:extLst>
                    <a:ext uri="{9D8B030D-6E8A-4147-A177-3AD203B41FA5}">
                      <a16:colId xmlns:a16="http://schemas.microsoft.com/office/drawing/2014/main" val="4033546452"/>
                    </a:ext>
                  </a:extLst>
                </a:gridCol>
                <a:gridCol w="1292754">
                  <a:extLst>
                    <a:ext uri="{9D8B030D-6E8A-4147-A177-3AD203B41FA5}">
                      <a16:colId xmlns:a16="http://schemas.microsoft.com/office/drawing/2014/main" val="2145023247"/>
                    </a:ext>
                  </a:extLst>
                </a:gridCol>
              </a:tblGrid>
              <a:tr h="37592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203,000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226,000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8979854"/>
                  </a:ext>
                </a:extLst>
              </a:tr>
              <a:tr h="375920"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</a:t>
                      </a:r>
                      <a:r>
                        <a:rPr lang="ko-KR" altLang="en-US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270,000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</a:t>
                      </a:r>
                      <a:r>
                        <a:rPr lang="ko-KR" altLang="en-US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6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313,000</a:t>
                      </a:r>
                      <a:endParaRPr lang="ko-KR" altLang="en-US" sz="1600" b="0" dirty="0"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4790641"/>
                  </a:ext>
                </a:extLst>
              </a:tr>
            </a:tbl>
          </a:graphicData>
        </a:graphic>
      </p:graphicFrame>
      <p:sp>
        <p:nvSpPr>
          <p:cNvPr id="32" name="Object 21"/>
          <p:cNvSpPr txBox="1"/>
          <p:nvPr/>
        </p:nvSpPr>
        <p:spPr>
          <a:xfrm>
            <a:off x="8455840" y="2823582"/>
            <a:ext cx="3405099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임차가구 </a:t>
            </a:r>
            <a:r>
              <a:rPr lang="en-US" altLang="ko-KR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: </a:t>
            </a:r>
            <a:r>
              <a:rPr lang="ko-KR" altLang="en-US" sz="2800" kern="0" spc="-100" dirty="0" smtClean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현금급여</a:t>
            </a:r>
            <a:endParaRPr lang="en-US" altLang="ko-KR" sz="2800" kern="0" spc="-10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ko-KR" altLang="en-US" sz="2800" kern="0" spc="-100" dirty="0" err="1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자가가구</a:t>
            </a:r>
            <a:r>
              <a:rPr lang="ko-KR" altLang="en-US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en-US" altLang="ko-KR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: </a:t>
            </a:r>
            <a:r>
              <a:rPr lang="ko-KR" altLang="en-US" sz="24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수선유지급여</a:t>
            </a:r>
            <a:r>
              <a:rPr lang="en-US" altLang="ko-KR" sz="2800" kern="0" spc="-100" dirty="0">
                <a:solidFill>
                  <a:schemeClr val="tx2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(LH)</a:t>
            </a:r>
            <a:endParaRPr lang="en-US" sz="2800" dirty="0">
              <a:solidFill>
                <a:schemeClr val="tx2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33" name="Object 19"/>
          <p:cNvSpPr txBox="1"/>
          <p:nvPr/>
        </p:nvSpPr>
        <p:spPr>
          <a:xfrm>
            <a:off x="126520" y="5746304"/>
            <a:ext cx="10024249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ko-KR" altLang="en-US" sz="2800" b="1" kern="0" spc="3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교육급여</a:t>
            </a:r>
            <a:r>
              <a:rPr lang="en-US" altLang="ko-KR" sz="2800" b="1" kern="0" spc="3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(</a:t>
            </a:r>
            <a:r>
              <a:rPr lang="ko-KR" altLang="en-US" sz="2800" b="1" kern="0" spc="3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교육청 사업</a:t>
            </a:r>
            <a:r>
              <a:rPr lang="en-US" altLang="ko-KR" sz="2800" b="1" kern="0" spc="300" dirty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) </a:t>
            </a:r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: 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교육활동지원비  </a:t>
            </a:r>
            <a:r>
              <a:rPr lang="ko-KR" altLang="en-US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연</a:t>
            </a:r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1</a:t>
            </a:r>
            <a:r>
              <a:rPr lang="ko-KR" altLang="en-US" sz="2800" kern="0" spc="30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회</a:t>
            </a:r>
            <a:endParaRPr lang="en-US" altLang="ko-KR" sz="2800" kern="0" spc="300" dirty="0">
              <a:solidFill>
                <a:srgbClr val="D64E47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  <a:cs typeface="굴림" pitchFamily="34" charset="0"/>
            </a:endParaRPr>
          </a:p>
          <a:p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(</a:t>
            </a:r>
            <a:r>
              <a:rPr lang="ko-KR" altLang="en-US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초등 </a:t>
            </a:r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415</a:t>
            </a:r>
            <a:r>
              <a:rPr lang="ko-KR" altLang="en-US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천원 </a:t>
            </a:r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/ </a:t>
            </a:r>
            <a:r>
              <a:rPr lang="ko-KR" altLang="en-US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중등 </a:t>
            </a:r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589</a:t>
            </a:r>
            <a:r>
              <a:rPr lang="ko-KR" altLang="en-US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천원 </a:t>
            </a:r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/</a:t>
            </a:r>
            <a:r>
              <a:rPr lang="ko-KR" altLang="en-US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고등 </a:t>
            </a:r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654</a:t>
            </a:r>
            <a:r>
              <a:rPr lang="ko-KR" altLang="en-US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천원</a:t>
            </a:r>
            <a:r>
              <a:rPr lang="en-US" altLang="ko-KR" sz="2800" kern="0" spc="300" dirty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rPr>
              <a:t>)</a:t>
            </a:r>
            <a:endParaRPr lang="en-US" sz="1000" spc="300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pSp>
        <p:nvGrpSpPr>
          <p:cNvPr id="34" name="그룹 1006"/>
          <p:cNvGrpSpPr/>
          <p:nvPr/>
        </p:nvGrpSpPr>
        <p:grpSpPr>
          <a:xfrm>
            <a:off x="3917896" y="2054465"/>
            <a:ext cx="168683" cy="3471430"/>
            <a:chOff x="6757681" y="4638798"/>
            <a:chExt cx="157241" cy="3844991"/>
          </a:xfrm>
        </p:grpSpPr>
        <p:pic>
          <p:nvPicPr>
            <p:cNvPr id="35" name="Object 22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16200000">
              <a:off x="4913806" y="6482673"/>
              <a:ext cx="3844991" cy="1572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9366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그림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286" y="3136170"/>
            <a:ext cx="1733550" cy="1632920"/>
          </a:xfrm>
          <a:prstGeom prst="rect">
            <a:avLst/>
          </a:prstGeom>
        </p:spPr>
      </p:pic>
      <p:pic>
        <p:nvPicPr>
          <p:cNvPr id="7" name="Object 1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8340990" y="2994545"/>
            <a:ext cx="6368143" cy="1358766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0" y="363255"/>
            <a:ext cx="12188116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62589" y="317619"/>
            <a:ext cx="5411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긴급복지지원제도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107846" y="1295558"/>
            <a:ext cx="8391131" cy="1698645"/>
            <a:chOff x="18082" y="1273155"/>
            <a:chExt cx="8391131" cy="1698645"/>
          </a:xfrm>
        </p:grpSpPr>
        <p:sp>
          <p:nvSpPr>
            <p:cNvPr id="4" name="모서리가 둥근 사각형 설명선 3"/>
            <p:cNvSpPr/>
            <p:nvPr/>
          </p:nvSpPr>
          <p:spPr>
            <a:xfrm>
              <a:off x="18082" y="1273155"/>
              <a:ext cx="8391131" cy="1698645"/>
            </a:xfrm>
            <a:prstGeom prst="wedgeRoundRectCallout">
              <a:avLst>
                <a:gd name="adj1" fmla="val -40942"/>
                <a:gd name="adj2" fmla="val 63806"/>
                <a:gd name="adj3" fmla="val 16667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Object 11"/>
            <p:cNvSpPr txBox="1"/>
            <p:nvPr/>
          </p:nvSpPr>
          <p:spPr>
            <a:xfrm>
              <a:off x="323177" y="1341476"/>
              <a:ext cx="7906423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ko-KR" altLang="en-US" sz="3600" b="1" kern="0" dirty="0" smtClean="0">
                  <a:solidFill>
                    <a:srgbClr val="0070C0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갑자기 실직해서</a:t>
              </a:r>
              <a:r>
                <a:rPr lang="ko-KR" altLang="en-US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 생계가 </a:t>
              </a:r>
              <a:r>
                <a:rPr lang="ko-KR" altLang="en-US" sz="3600" b="1" kern="0" dirty="0" err="1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막막해요</a:t>
              </a:r>
              <a:r>
                <a:rPr lang="ko-KR" altLang="en-US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 </a:t>
              </a:r>
              <a:r>
                <a:rPr lang="ko-KR" altLang="en-US" sz="3600" b="1" kern="0" dirty="0" err="1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ㅜㅜ</a:t>
              </a:r>
              <a:r>
                <a:rPr lang="ko-KR" altLang="en-US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 </a:t>
              </a:r>
              <a:endParaRPr lang="en-US" altLang="ko-KR" sz="36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endParaRPr>
            </a:p>
            <a:p>
              <a:r>
                <a:rPr lang="ko-KR" altLang="en-US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고용보험혜택도 안되는데 조금만 도와주실 수 없나요</a:t>
              </a:r>
              <a:r>
                <a:rPr lang="en-US" altLang="ko-KR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?</a:t>
              </a:r>
              <a:endParaRPr lang="en-US" sz="1200" b="1" dirty="0">
                <a:latin typeface="나눔손글씨 바른히피" panose="02000503000000000000" pitchFamily="2" charset="-127"/>
                <a:ea typeface="나눔손글씨 바른히피" panose="02000503000000000000" pitchFamily="2" charset="-127"/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4457699" y="3136170"/>
            <a:ext cx="6221185" cy="1566460"/>
            <a:chOff x="4457699" y="3136170"/>
            <a:chExt cx="6221185" cy="1566460"/>
          </a:xfrm>
        </p:grpSpPr>
        <p:sp>
          <p:nvSpPr>
            <p:cNvPr id="3" name="모서리가 둥근 사각형 설명선 2"/>
            <p:cNvSpPr/>
            <p:nvPr/>
          </p:nvSpPr>
          <p:spPr>
            <a:xfrm>
              <a:off x="4457699" y="3136170"/>
              <a:ext cx="6221185" cy="1566460"/>
            </a:xfrm>
            <a:prstGeom prst="wedgeRoundRectCallout">
              <a:avLst>
                <a:gd name="adj1" fmla="val 6997"/>
                <a:gd name="adj2" fmla="val 70699"/>
                <a:gd name="adj3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" name="Object 11"/>
            <p:cNvSpPr txBox="1"/>
            <p:nvPr/>
          </p:nvSpPr>
          <p:spPr>
            <a:xfrm>
              <a:off x="4684379" y="3352616"/>
              <a:ext cx="5488322" cy="107721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ko-KR" altLang="en-US" sz="32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아버지가 </a:t>
              </a:r>
              <a:r>
                <a:rPr lang="ko-KR" altLang="en-US" sz="3200" b="1" kern="0" dirty="0" smtClean="0">
                  <a:solidFill>
                    <a:srgbClr val="0070C0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갑자기</a:t>
              </a:r>
              <a:r>
                <a:rPr lang="ko-KR" altLang="en-US" sz="32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 쓰러져서 수술이 필요해요</a:t>
              </a:r>
              <a:r>
                <a:rPr lang="en-US" altLang="ko-KR" sz="32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!</a:t>
              </a:r>
            </a:p>
            <a:p>
              <a:r>
                <a:rPr lang="ko-KR" altLang="en-US" sz="32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가입 해 놓은 보험도 없는데</a:t>
              </a:r>
              <a:r>
                <a:rPr lang="en-US" altLang="ko-KR" sz="32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… </a:t>
              </a:r>
              <a:r>
                <a:rPr lang="ko-KR" altLang="en-US" sz="32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 </a:t>
              </a:r>
              <a:endParaRPr lang="en-US" altLang="ko-KR" sz="32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endParaRPr>
            </a:p>
          </p:txBody>
        </p:sp>
      </p:grpSp>
      <p:grpSp>
        <p:nvGrpSpPr>
          <p:cNvPr id="15" name="그룹 14"/>
          <p:cNvGrpSpPr/>
          <p:nvPr/>
        </p:nvGrpSpPr>
        <p:grpSpPr>
          <a:xfrm>
            <a:off x="170483" y="4857834"/>
            <a:ext cx="6540560" cy="1698645"/>
            <a:chOff x="170483" y="4857834"/>
            <a:chExt cx="6540560" cy="1698645"/>
          </a:xfrm>
        </p:grpSpPr>
        <p:sp>
          <p:nvSpPr>
            <p:cNvPr id="12" name="모서리가 둥근 사각형 설명선 11"/>
            <p:cNvSpPr/>
            <p:nvPr/>
          </p:nvSpPr>
          <p:spPr>
            <a:xfrm>
              <a:off x="170483" y="4857834"/>
              <a:ext cx="6540560" cy="1698645"/>
            </a:xfrm>
            <a:prstGeom prst="wedgeRoundRectCallout">
              <a:avLst>
                <a:gd name="adj1" fmla="val -47063"/>
                <a:gd name="adj2" fmla="val 60119"/>
                <a:gd name="adj3" fmla="val 16667"/>
              </a:avLst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Object 11"/>
            <p:cNvSpPr txBox="1"/>
            <p:nvPr/>
          </p:nvSpPr>
          <p:spPr>
            <a:xfrm>
              <a:off x="283768" y="4984020"/>
              <a:ext cx="6215003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ko-KR" altLang="en-US" sz="3600" b="1" kern="0" dirty="0" smtClean="0">
                  <a:solidFill>
                    <a:srgbClr val="0070C0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가정폭력으로 아이들과 맨몸으로 나왔는데 </a:t>
              </a:r>
              <a:r>
                <a:rPr lang="ko-KR" altLang="en-US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생계와 주거가 큰일이에요 </a:t>
              </a:r>
              <a:r>
                <a:rPr lang="ko-KR" altLang="en-US" sz="3600" b="1" kern="0" dirty="0" err="1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ㅜㅜ</a:t>
              </a:r>
              <a:r>
                <a:rPr lang="ko-KR" altLang="en-US" sz="3600" b="1" kern="0" dirty="0" smtClean="0">
                  <a:solidFill>
                    <a:srgbClr val="D64E47"/>
                  </a:solidFill>
                  <a:latin typeface="나눔손글씨 바른히피" panose="02000503000000000000" pitchFamily="2" charset="-127"/>
                  <a:ea typeface="나눔손글씨 바른히피" panose="02000503000000000000" pitchFamily="2" charset="-127"/>
                  <a:cs typeface="굴림" pitchFamily="34" charset="0"/>
                </a:rPr>
                <a:t> </a:t>
              </a:r>
              <a:endParaRPr lang="en-US" altLang="ko-KR" sz="3600" b="1" kern="0" dirty="0" smtClean="0">
                <a:solidFill>
                  <a:srgbClr val="D64E47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  <a:cs typeface="굴림" pitchFamily="34" charset="0"/>
              </a:endParaRPr>
            </a:p>
          </p:txBody>
        </p:sp>
      </p:grpSp>
      <p:pic>
        <p:nvPicPr>
          <p:cNvPr id="17" name="그림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4328" y="4823844"/>
            <a:ext cx="1117173" cy="1732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72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 idx="4294967295"/>
          </p:nvPr>
        </p:nvSpPr>
        <p:spPr>
          <a:xfrm>
            <a:off x="0" y="1123950"/>
            <a:ext cx="11574463" cy="4662488"/>
          </a:xfrm>
        </p:spPr>
        <p:txBody>
          <a:bodyPr/>
          <a:lstStyle/>
          <a:p>
            <a:r>
              <a:rPr lang="ko-KR" altLang="en-US" dirty="0" smtClean="0"/>
              <a:t>기초생활보장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0" y="363255"/>
            <a:ext cx="11574049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362588" y="317619"/>
            <a:ext cx="104849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긴급복지지원제도</a:t>
            </a:r>
            <a:r>
              <a:rPr lang="en-US" altLang="ko-KR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 </a:t>
            </a:r>
            <a:r>
              <a:rPr lang="ko-KR" altLang="en-US" sz="4000" b="1" spc="300" dirty="0" smtClean="0">
                <a:solidFill>
                  <a:srgbClr val="FF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선</a:t>
            </a:r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지원 </a:t>
            </a:r>
            <a:r>
              <a:rPr lang="ko-KR" altLang="en-US" sz="4000" b="1" spc="300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후</a:t>
            </a:r>
            <a:r>
              <a:rPr lang="ko-KR" altLang="en-US" sz="4000" b="1" spc="300" dirty="0" err="1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조사</a:t>
            </a:r>
            <a:r>
              <a:rPr lang="en-US" altLang="ko-KR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0727" y="4029407"/>
            <a:ext cx="11223321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32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※ </a:t>
            </a:r>
            <a:r>
              <a:rPr lang="ko-KR" altLang="en-US" sz="32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어떤 사람이 지원대상</a:t>
            </a:r>
            <a:r>
              <a:rPr lang="ko-KR" altLang="en-US" sz="3200" b="1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인가</a:t>
            </a:r>
            <a:r>
              <a:rPr lang="en-US" altLang="ko-KR" sz="3200" b="1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?</a:t>
            </a:r>
            <a:r>
              <a:rPr lang="en-US" altLang="ko-KR" sz="3200" b="1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3200" b="1" dirty="0" smtClean="0">
                <a:solidFill>
                  <a:srgbClr val="FF000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주요위기사유에 해당해야 함</a:t>
            </a:r>
            <a:endParaRPr lang="en-US" altLang="ko-KR" sz="3200" b="1" dirty="0" smtClean="0">
              <a:solidFill>
                <a:srgbClr val="FF0000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AutoNum type="arabicParenR"/>
            </a:pP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주 소득자의 사망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가출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행방불명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구금시설 수용 등의 사유로 소득을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상실한경우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AutoNum type="arabicParenR"/>
            </a:pP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중한 질병 또는 부상으로 소득을 상실한 경우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AutoNum type="arabicParenR"/>
            </a:pP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가구구성원으로부터 방임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유기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학대를 당한 경우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AutoNum type="arabicParenR"/>
            </a:pP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화재 또는 자연재해 등으로 거주하는 주택에서 생활하기 곤란한 경우</a:t>
            </a:r>
            <a:endParaRPr lang="en-US" altLang="ko-KR" sz="2400" b="1" spc="3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pPr marL="342900" indent="-342900">
              <a:buAutoNum type="arabicParenR"/>
            </a:pP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주소득자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또는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부소득자의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</a:t>
            </a:r>
            <a:r>
              <a:rPr lang="ko-KR" altLang="en-US" sz="2400" b="1" spc="3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휴폐업</a:t>
            </a:r>
            <a:r>
              <a:rPr lang="en-US" altLang="ko-KR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, </a:t>
            </a:r>
            <a:r>
              <a:rPr lang="ko-KR" altLang="en-US" sz="2400" b="1" spc="3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실직 등으로 소득을 상실한 경우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고용보험 혜택 </a:t>
            </a:r>
            <a:r>
              <a:rPr lang="ko-KR" altLang="en-US" sz="2400" b="1" spc="300" dirty="0" err="1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불가자</a:t>
            </a:r>
            <a:r>
              <a:rPr lang="en-US" altLang="ko-KR" sz="2400" b="1" spc="300" dirty="0" smtClean="0">
                <a:solidFill>
                  <a:srgbClr val="0070C0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</a:p>
        </p:txBody>
      </p:sp>
      <p:graphicFrame>
        <p:nvGraphicFramePr>
          <p:cNvPr id="8" name="표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20216"/>
              </p:ext>
            </p:extLst>
          </p:nvPr>
        </p:nvGraphicFramePr>
        <p:xfrm>
          <a:off x="375557" y="1332979"/>
          <a:ext cx="11198493" cy="2453640"/>
        </p:xfrm>
        <a:graphic>
          <a:graphicData uri="http://schemas.openxmlformats.org/drawingml/2006/table">
            <a:tbl>
              <a:tblPr firstRow="1" bandRow="1"/>
              <a:tblGrid>
                <a:gridCol w="3833188">
                  <a:extLst>
                    <a:ext uri="{9D8B030D-6E8A-4147-A177-3AD203B41FA5}">
                      <a16:colId xmlns:a16="http://schemas.microsoft.com/office/drawing/2014/main" val="2149579341"/>
                    </a:ext>
                  </a:extLst>
                </a:gridCol>
                <a:gridCol w="1753644">
                  <a:extLst>
                    <a:ext uri="{9D8B030D-6E8A-4147-A177-3AD203B41FA5}">
                      <a16:colId xmlns:a16="http://schemas.microsoft.com/office/drawing/2014/main" val="2054752013"/>
                    </a:ext>
                  </a:extLst>
                </a:gridCol>
                <a:gridCol w="1891430">
                  <a:extLst>
                    <a:ext uri="{9D8B030D-6E8A-4147-A177-3AD203B41FA5}">
                      <a16:colId xmlns:a16="http://schemas.microsoft.com/office/drawing/2014/main" val="275809163"/>
                    </a:ext>
                  </a:extLst>
                </a:gridCol>
                <a:gridCol w="1891430">
                  <a:extLst>
                    <a:ext uri="{9D8B030D-6E8A-4147-A177-3AD203B41FA5}">
                      <a16:colId xmlns:a16="http://schemas.microsoft.com/office/drawing/2014/main" val="1096694118"/>
                    </a:ext>
                  </a:extLst>
                </a:gridCol>
                <a:gridCol w="1828801">
                  <a:extLst>
                    <a:ext uri="{9D8B030D-6E8A-4147-A177-3AD203B41FA5}">
                      <a16:colId xmlns:a16="http://schemas.microsoft.com/office/drawing/2014/main" val="1006670283"/>
                    </a:ext>
                  </a:extLst>
                </a:gridCol>
              </a:tblGrid>
              <a:tr h="3759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endParaRPr lang="ko-KR" altLang="en-US" sz="1900" spc="300" dirty="0">
                        <a:solidFill>
                          <a:srgbClr val="B90771"/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3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인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15709"/>
                  </a:ext>
                </a:extLst>
              </a:tr>
              <a:tr h="5791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8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소득인정액</a:t>
                      </a:r>
                      <a:endParaRPr lang="ko-KR" altLang="en-US" sz="28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1,558,419</a:t>
                      </a:r>
                      <a:endParaRPr lang="ko-KR" altLang="en-US" sz="18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2,592,116</a:t>
                      </a:r>
                      <a:endParaRPr lang="ko-KR" altLang="en-US" sz="18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3,326,112</a:t>
                      </a:r>
                      <a:endParaRPr lang="ko-KR" altLang="en-US" sz="18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800" spc="3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4,050,723</a:t>
                      </a:r>
                      <a:endParaRPr lang="ko-KR" altLang="en-US" sz="1800" spc="3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0128828"/>
                  </a:ext>
                </a:extLst>
              </a:tr>
              <a:tr h="6282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8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지급금액</a:t>
                      </a:r>
                      <a:endParaRPr lang="en-US" altLang="ko-KR" sz="2800" b="1" spc="300" baseline="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20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원칙 </a:t>
                      </a:r>
                      <a:r>
                        <a:rPr lang="en-US" altLang="ko-KR" sz="20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2000" b="1" spc="300" baseline="0" dirty="0" smtClean="0">
                          <a:solidFill>
                            <a:srgbClr val="0070C0"/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개월</a:t>
                      </a:r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, 2</a:t>
                      </a:r>
                      <a:r>
                        <a:rPr lang="ko-KR" altLang="en-US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개월 범위내 </a:t>
                      </a:r>
                      <a:r>
                        <a:rPr lang="ko-KR" altLang="en-US" sz="20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연장검토</a:t>
                      </a:r>
                      <a:r>
                        <a:rPr lang="en-US" altLang="ko-KR" sz="20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)</a:t>
                      </a:r>
                      <a:endParaRPr lang="ko-KR" altLang="en-US" sz="20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2400" b="1" spc="3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623,368</a:t>
                      </a:r>
                      <a:endParaRPr lang="ko-KR" altLang="en-US" sz="2400" b="1" spc="300" dirty="0">
                        <a:solidFill>
                          <a:schemeClr val="bg2">
                            <a:lumMod val="50000"/>
                          </a:schemeClr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2400" b="1" spc="3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1,036,846</a:t>
                      </a:r>
                      <a:endParaRPr lang="ko-KR" altLang="en-US" sz="2400" b="1" spc="300" dirty="0">
                        <a:solidFill>
                          <a:schemeClr val="bg2">
                            <a:lumMod val="50000"/>
                          </a:schemeClr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2400" b="1" spc="3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1,330,445</a:t>
                      </a:r>
                      <a:endParaRPr lang="ko-KR" altLang="en-US" sz="2400" b="1" spc="300" dirty="0">
                        <a:solidFill>
                          <a:schemeClr val="bg2">
                            <a:lumMod val="50000"/>
                          </a:schemeClr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2400" b="1" spc="300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  <a:cs typeface="Calibri Light" panose="020F0302020204030204" pitchFamily="34" charset="0"/>
                        </a:rPr>
                        <a:t>1,620,289</a:t>
                      </a:r>
                      <a:endParaRPr lang="ko-KR" altLang="en-US" sz="2400" b="1" spc="300" dirty="0">
                        <a:solidFill>
                          <a:schemeClr val="bg2">
                            <a:lumMod val="50000"/>
                          </a:schemeClr>
                        </a:solidFill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  <a:cs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9142738"/>
                  </a:ext>
                </a:extLst>
              </a:tr>
              <a:tr h="660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기본</a:t>
                      </a:r>
                      <a:r>
                        <a:rPr lang="en-US" altLang="ko-KR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28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공제가능</a:t>
                      </a:r>
                      <a:r>
                        <a:rPr lang="en-US" altLang="ko-KR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)</a:t>
                      </a:r>
                      <a:r>
                        <a:rPr lang="ko-KR" altLang="en-US" sz="2800" b="1" spc="300" baseline="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</a:t>
                      </a:r>
                      <a:r>
                        <a:rPr lang="ko-KR" altLang="en-US" sz="2800" b="1" spc="300" baseline="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재산액</a:t>
                      </a:r>
                      <a:endParaRPr lang="ko-KR" altLang="en-US" sz="2800" b="1" spc="300" baseline="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orbel" panose="020B050302020402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울산광역시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2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억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4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천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1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백만원</a:t>
                      </a:r>
                      <a:endParaRPr lang="en-US" altLang="ko-KR" sz="1900" dirty="0" smtClean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  <a:p>
                      <a:pPr algn="ctr" latinLnBrk="1"/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금융재산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: 600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만원 이하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(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단 </a:t>
                      </a:r>
                      <a:r>
                        <a:rPr lang="ko-KR" altLang="en-US" sz="190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주거지원은</a:t>
                      </a:r>
                      <a:r>
                        <a:rPr lang="ko-KR" altLang="en-US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 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800</a:t>
                      </a:r>
                      <a:r>
                        <a:rPr lang="ko-KR" altLang="en-US" sz="1900" dirty="0" err="1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만원이하</a:t>
                      </a:r>
                      <a:r>
                        <a:rPr lang="en-US" altLang="ko-KR" sz="1900" dirty="0" smtClean="0">
                          <a:latin typeface="나눔손글씨 바른히피" panose="02000503000000000000" pitchFamily="2" charset="-127"/>
                          <a:ea typeface="나눔손글씨 바른히피" panose="02000503000000000000" pitchFamily="2" charset="-127"/>
                        </a:rPr>
                        <a:t>)</a:t>
                      </a:r>
                      <a:endParaRPr lang="ko-KR" altLang="en-US" sz="1900" dirty="0">
                        <a:latin typeface="나눔손글씨 바른히피" panose="02000503000000000000" pitchFamily="2" charset="-127"/>
                        <a:ea typeface="나눔손글씨 바른히피" panose="02000503000000000000" pitchFamily="2" charset="-127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dirty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A22E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9074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105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아래쪽 화살표 설명선 10"/>
          <p:cNvSpPr/>
          <p:nvPr/>
        </p:nvSpPr>
        <p:spPr>
          <a:xfrm>
            <a:off x="7361362" y="1503123"/>
            <a:ext cx="3206663" cy="2605414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아래쪽 화살표 설명선 9"/>
          <p:cNvSpPr/>
          <p:nvPr/>
        </p:nvSpPr>
        <p:spPr>
          <a:xfrm>
            <a:off x="3782706" y="1503123"/>
            <a:ext cx="3206663" cy="2605414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아래쪽 화살표 설명선 3"/>
          <p:cNvSpPr/>
          <p:nvPr/>
        </p:nvSpPr>
        <p:spPr>
          <a:xfrm>
            <a:off x="212942" y="1503123"/>
            <a:ext cx="3206663" cy="2605414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Object 1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8340990" y="2994545"/>
            <a:ext cx="6368143" cy="1358766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0" y="363255"/>
            <a:ext cx="12188116" cy="7606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62588" y="317619"/>
            <a:ext cx="70402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긴급복지지원제도</a:t>
            </a:r>
            <a:r>
              <a:rPr lang="en-US" altLang="ko-KR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(</a:t>
            </a:r>
            <a:r>
              <a:rPr lang="ko-KR" altLang="en-US" sz="4000" b="1" spc="300" dirty="0" smtClean="0">
                <a:solidFill>
                  <a:schemeClr val="bg2">
                    <a:lumMod val="50000"/>
                  </a:schemeClr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실전 응용★</a:t>
            </a:r>
            <a:r>
              <a:rPr lang="en-US" altLang="ko-KR" sz="4000" b="1" spc="300" dirty="0" smtClean="0">
                <a:solidFill>
                  <a:schemeClr val="bg1"/>
                </a:solidFill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)</a:t>
            </a:r>
            <a:endParaRPr lang="ko-KR" altLang="en-US" sz="2800" b="1" spc="300" dirty="0">
              <a:solidFill>
                <a:schemeClr val="bg1"/>
              </a:solidFill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2588" y="1503123"/>
            <a:ext cx="312708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외벌이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남편 </a:t>
            </a:r>
            <a:r>
              <a:rPr lang="en-US" altLang="ko-KR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4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인 가족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남편이 일용직에 종사하다 다쳐 일을 쉬게 됨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산재보험이나 실업급여 </a:t>
            </a:r>
            <a:r>
              <a:rPr lang="ko-KR" altLang="en-US" sz="20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대상아님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모아둔 현금이 </a:t>
            </a:r>
            <a:r>
              <a:rPr lang="en-US" altLang="ko-KR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300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만원</a:t>
            </a:r>
            <a:r>
              <a:rPr lang="en-US" altLang="ko-KR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!</a:t>
            </a:r>
          </a:p>
          <a:p>
            <a:endParaRPr lang="ko-KR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36272" y="1546776"/>
            <a:ext cx="31365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생계어려움으로 자살시도 후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병원 입원한 </a:t>
            </a:r>
            <a:r>
              <a:rPr lang="en-US" altLang="ko-KR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1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인 </a:t>
            </a:r>
            <a:r>
              <a:rPr lang="ko-KR" altLang="en-US" sz="20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중장년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자살고위험군</a:t>
            </a:r>
            <a:endParaRPr lang="en-US" altLang="ko-KR" dirty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현금이 없어 의료비납부도 어렵고 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퇴원 후 생계가 막막함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31428" y="1507299"/>
            <a:ext cx="29442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가정폭력으로 인해 자녀 </a:t>
            </a:r>
            <a:r>
              <a:rPr lang="en-US" altLang="ko-KR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2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명을 데리고 급하게 나온 엄마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당장 갈 곳이 없어 시설에 입소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  <a:p>
            <a:r>
              <a:rPr lang="ko-KR" altLang="en-US" sz="2000" dirty="0" err="1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퇴소</a:t>
            </a:r>
            <a:r>
              <a:rPr lang="ko-KR" altLang="en-US" sz="2000" dirty="0" smtClean="0">
                <a:latin typeface="나눔손글씨 바른히피" panose="02000503000000000000" pitchFamily="2" charset="-127"/>
                <a:ea typeface="나눔손글씨 바른히피" panose="02000503000000000000" pitchFamily="2" charset="-127"/>
              </a:rPr>
              <a:t> 후 생계가 막막</a:t>
            </a:r>
            <a:endParaRPr lang="en-US" altLang="ko-KR" sz="2000" dirty="0" smtClean="0">
              <a:latin typeface="나눔손글씨 바른히피" panose="02000503000000000000" pitchFamily="2" charset="-127"/>
              <a:ea typeface="나눔손글씨 바른히피" panose="02000503000000000000" pitchFamily="2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212942" y="4461164"/>
            <a:ext cx="3276729" cy="20920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3767324" y="4487710"/>
            <a:ext cx="3276729" cy="20920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7326328" y="4461164"/>
            <a:ext cx="3276729" cy="20920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62588" y="4655127"/>
            <a:ext cx="29347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4</a:t>
            </a:r>
            <a:r>
              <a:rPr lang="ko-KR" altLang="en-US" dirty="0" smtClean="0"/>
              <a:t>인 가족 기준 </a:t>
            </a:r>
            <a:endParaRPr lang="en-US" altLang="ko-KR" dirty="0" smtClean="0"/>
          </a:p>
          <a:p>
            <a:r>
              <a:rPr lang="ko-KR" altLang="en-US" dirty="0" smtClean="0"/>
              <a:t>생계급여 지급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당장 수술로 입원한 경우 </a:t>
            </a:r>
            <a:endParaRPr lang="en-US" altLang="ko-KR" dirty="0" smtClean="0"/>
          </a:p>
          <a:p>
            <a:r>
              <a:rPr lang="ko-KR" altLang="en-US" dirty="0" smtClean="0"/>
              <a:t>수술비 지원 </a:t>
            </a:r>
            <a:endParaRPr lang="en-US" altLang="ko-KR" dirty="0" smtClean="0"/>
          </a:p>
          <a:p>
            <a:r>
              <a:rPr lang="ko-KR" altLang="en-US" dirty="0" smtClean="0"/>
              <a:t>본인부담금 </a:t>
            </a:r>
            <a:r>
              <a:rPr lang="en-US" altLang="ko-KR" dirty="0" smtClean="0"/>
              <a:t>300</a:t>
            </a:r>
            <a:r>
              <a:rPr lang="ko-KR" altLang="en-US" dirty="0" smtClean="0"/>
              <a:t>만원 이내</a:t>
            </a:r>
            <a:endParaRPr lang="ko-KR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882734" y="4655127"/>
            <a:ext cx="29347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1</a:t>
            </a:r>
            <a:r>
              <a:rPr lang="ko-KR" altLang="en-US" dirty="0" smtClean="0"/>
              <a:t>인 가족 기준 </a:t>
            </a:r>
            <a:endParaRPr lang="en-US" altLang="ko-KR" dirty="0" smtClean="0"/>
          </a:p>
          <a:p>
            <a:r>
              <a:rPr lang="ko-KR" altLang="en-US" dirty="0" smtClean="0"/>
              <a:t>생계급여 지급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의료비 지원 </a:t>
            </a:r>
            <a:endParaRPr lang="en-US" altLang="ko-KR" dirty="0" smtClean="0"/>
          </a:p>
          <a:p>
            <a:r>
              <a:rPr lang="ko-KR" altLang="en-US" dirty="0" smtClean="0"/>
              <a:t>본인부담금 </a:t>
            </a:r>
            <a:r>
              <a:rPr lang="en-US" altLang="ko-KR" dirty="0" smtClean="0"/>
              <a:t>300</a:t>
            </a:r>
            <a:r>
              <a:rPr lang="ko-KR" altLang="en-US" dirty="0" smtClean="0"/>
              <a:t>만원 이내</a:t>
            </a:r>
            <a:endParaRPr lang="ko-KR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514020" y="4630019"/>
            <a:ext cx="293479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2</a:t>
            </a:r>
            <a:r>
              <a:rPr lang="ko-KR" altLang="en-US" dirty="0" smtClean="0"/>
              <a:t>인 가족 기준 생계급여 </a:t>
            </a:r>
            <a:endParaRPr lang="en-US" altLang="ko-KR" dirty="0"/>
          </a:p>
          <a:p>
            <a:r>
              <a:rPr lang="ko-KR" altLang="en-US" dirty="0" smtClean="0"/>
              <a:t>모텔이나 고시원 주거급여</a:t>
            </a:r>
            <a:endParaRPr lang="en-US" altLang="ko-KR" dirty="0" smtClean="0"/>
          </a:p>
          <a:p>
            <a:endParaRPr lang="en-US" altLang="ko-KR" dirty="0"/>
          </a:p>
          <a:p>
            <a:r>
              <a:rPr lang="ko-KR" altLang="en-US" dirty="0" smtClean="0"/>
              <a:t>시설에 입소중이라면 </a:t>
            </a:r>
            <a:endParaRPr lang="en-US" altLang="ko-KR" dirty="0" smtClean="0"/>
          </a:p>
          <a:p>
            <a:r>
              <a:rPr lang="ko-KR" altLang="en-US" dirty="0" smtClean="0"/>
              <a:t>지원 불가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8959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틀">
  <a:themeElements>
    <a:clrScheme name="사용자 지정 1">
      <a:dk1>
        <a:sysClr val="windowText" lastClr="000000"/>
      </a:dk1>
      <a:lt1>
        <a:sysClr val="window" lastClr="FFFFFF"/>
      </a:lt1>
      <a:dk2>
        <a:srgbClr val="4E3B30"/>
      </a:dk2>
      <a:lt2>
        <a:srgbClr val="EFD1D3"/>
      </a:lt2>
      <a:accent1>
        <a:srgbClr val="EC9797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1987</TotalTime>
  <Words>933</Words>
  <Application>Microsoft Office PowerPoint</Application>
  <PresentationFormat>와이드스크린</PresentationFormat>
  <Paragraphs>234</Paragraphs>
  <Slides>16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25" baseType="lpstr">
      <vt:lpstr>Arial</vt:lpstr>
      <vt:lpstr>HY중고딕</vt:lpstr>
      <vt:lpstr>Corbel</vt:lpstr>
      <vt:lpstr>Wingdings 2</vt:lpstr>
      <vt:lpstr>굴림</vt:lpstr>
      <vt:lpstr>나눔손글씨 바른히피</vt:lpstr>
      <vt:lpstr>맑은 고딕</vt:lpstr>
      <vt:lpstr>Calibri Light</vt:lpstr>
      <vt:lpstr>틀</vt:lpstr>
      <vt:lpstr>명예사회복지공무원 역량강화교육</vt:lpstr>
      <vt:lpstr>순서</vt:lpstr>
      <vt:lpstr>PowerPoint 프레젠테이션</vt:lpstr>
      <vt:lpstr>기초생활보장</vt:lpstr>
      <vt:lpstr>PowerPoint 프레젠테이션</vt:lpstr>
      <vt:lpstr>PowerPoint 프레젠테이션</vt:lpstr>
      <vt:lpstr>PowerPoint 프레젠테이션</vt:lpstr>
      <vt:lpstr>기초생활보장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명예사회복지공무원 역량강화교육</dc:title>
  <dc:creator>G651</dc:creator>
  <cp:lastModifiedBy>G651</cp:lastModifiedBy>
  <cp:revision>62</cp:revision>
  <cp:lastPrinted>2023-11-15T07:32:37Z</cp:lastPrinted>
  <dcterms:created xsi:type="dcterms:W3CDTF">2023-04-14T07:36:27Z</dcterms:created>
  <dcterms:modified xsi:type="dcterms:W3CDTF">2023-11-16T12:04:23Z</dcterms:modified>
</cp:coreProperties>
</file>