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66" r:id="rId2"/>
    <p:sldMasterId id="2147483662" r:id="rId3"/>
    <p:sldMasterId id="2147483669" r:id="rId4"/>
  </p:sldMasterIdLst>
  <p:notesMasterIdLst>
    <p:notesMasterId r:id="rId19"/>
  </p:notesMasterIdLst>
  <p:handoutMasterIdLst>
    <p:handoutMasterId r:id="rId20"/>
  </p:handoutMasterIdLst>
  <p:sldIdLst>
    <p:sldId id="275" r:id="rId5"/>
    <p:sldId id="367" r:id="rId6"/>
    <p:sldId id="260" r:id="rId7"/>
    <p:sldId id="355" r:id="rId8"/>
    <p:sldId id="368" r:id="rId9"/>
    <p:sldId id="369" r:id="rId10"/>
    <p:sldId id="388" r:id="rId11"/>
    <p:sldId id="389" r:id="rId12"/>
    <p:sldId id="372" r:id="rId13"/>
    <p:sldId id="373" r:id="rId14"/>
    <p:sldId id="374" r:id="rId15"/>
    <p:sldId id="375" r:id="rId16"/>
    <p:sldId id="390" r:id="rId17"/>
    <p:sldId id="272" r:id="rId18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0000FF"/>
    <a:srgbClr val="034EA2"/>
    <a:srgbClr val="FF5050"/>
    <a:srgbClr val="0033CC"/>
    <a:srgbClr val="006600"/>
    <a:srgbClr val="33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9" autoAdjust="0"/>
    <p:restoredTop sz="95109" autoAdjust="0"/>
  </p:normalViewPr>
  <p:slideViewPr>
    <p:cSldViewPr>
      <p:cViewPr varScale="1">
        <p:scale>
          <a:sx n="111" d="100"/>
          <a:sy n="111" d="100"/>
        </p:scale>
        <p:origin x="19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72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1111111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2873536"/>
        <c:axId val="432867264"/>
      </c:barChart>
      <c:catAx>
        <c:axId val="432873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700" b="1"/>
            </a:pPr>
            <a:endParaRPr lang="ko-KR"/>
          </a:p>
        </c:txPr>
        <c:crossAx val="432867264"/>
        <c:crosses val="autoZero"/>
        <c:auto val="1"/>
        <c:lblAlgn val="ctr"/>
        <c:lblOffset val="100"/>
        <c:noMultiLvlLbl val="0"/>
      </c:catAx>
      <c:valAx>
        <c:axId val="432867264"/>
        <c:scaling>
          <c:orientation val="minMax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700" b="1"/>
            </a:pPr>
            <a:endParaRPr lang="ko-KR"/>
          </a:p>
        </c:txPr>
        <c:crossAx val="432873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034135096100431"/>
          <c:y val="4.6571044951644942E-2"/>
          <c:w val="0.16490528830129986"/>
          <c:h val="8.2450188461444668E-2"/>
        </c:manualLayout>
      </c:layout>
      <c:overlay val="0"/>
      <c:txPr>
        <a:bodyPr/>
        <a:lstStyle/>
        <a:p>
          <a:pPr>
            <a:defRPr sz="1000"/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A4F99-322B-4850-898C-7F408DD8B2FA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1607A-D69E-4DE1-8732-696ADADDFC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5227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E6312-C3DB-4492-8717-C1CD4A5E6678}" type="datetimeFigureOut">
              <a:rPr lang="ko-KR" altLang="en-US" smtClean="0"/>
              <a:pPr/>
              <a:t>2022-05-02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6734E-0BFC-4263-B20A-3BC7DAF0A86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7105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6734E-0BFC-4263-B20A-3BC7DAF0A86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9209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355976" y="2420888"/>
            <a:ext cx="4464496" cy="100811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211960" y="4077072"/>
            <a:ext cx="4600600" cy="7920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71600" y="154732"/>
            <a:ext cx="7437512" cy="648072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1845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614690" y="6526743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71600" y="145207"/>
            <a:ext cx="7437512" cy="648072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3606223" y="6533734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CAA93D-3025-48A9-A26B-D07D17958DD7}" type="datetimeFigureOut">
              <a:rPr lang="ko-KR" altLang="en-US" smtClean="0"/>
              <a:pPr/>
              <a:t>2022-05-02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FCE-9487-4EEC-A80B-80D1A99397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3" t="23074" r="12263" b="33403"/>
          <a:stretch/>
        </p:blipFill>
        <p:spPr>
          <a:xfrm>
            <a:off x="382240" y="1055367"/>
            <a:ext cx="1176916" cy="1005481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382240" y="1485656"/>
            <a:ext cx="4189760" cy="3677313"/>
            <a:chOff x="382240" y="1485656"/>
            <a:chExt cx="4189760" cy="3677313"/>
          </a:xfrm>
        </p:grpSpPr>
        <p:sp>
          <p:nvSpPr>
            <p:cNvPr id="27" name="타원 26"/>
            <p:cNvSpPr/>
            <p:nvPr userDrawn="1"/>
          </p:nvSpPr>
          <p:spPr>
            <a:xfrm>
              <a:off x="1446400" y="2348880"/>
              <a:ext cx="1764021" cy="1728192"/>
            </a:xfrm>
            <a:prstGeom prst="ellipse">
              <a:avLst/>
            </a:prstGeom>
            <a:solidFill>
              <a:srgbClr val="1F497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타원 2"/>
            <p:cNvSpPr/>
            <p:nvPr userDrawn="1"/>
          </p:nvSpPr>
          <p:spPr>
            <a:xfrm>
              <a:off x="914856" y="2276872"/>
              <a:ext cx="1764021" cy="172819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446399" y="2348880"/>
              <a:ext cx="1764021" cy="1728192"/>
            </a:xfrm>
            <a:prstGeom prst="ellipse">
              <a:avLst/>
            </a:prstGeom>
            <a:solidFill>
              <a:srgbClr val="1F497D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1294950" y="1828383"/>
              <a:ext cx="1764021" cy="172819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타원 15"/>
            <p:cNvSpPr/>
            <p:nvPr userDrawn="1"/>
          </p:nvSpPr>
          <p:spPr>
            <a:xfrm>
              <a:off x="1926834" y="2636912"/>
              <a:ext cx="1764021" cy="172819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/>
            <p:cNvSpPr/>
            <p:nvPr userDrawn="1"/>
          </p:nvSpPr>
          <p:spPr>
            <a:xfrm>
              <a:off x="1151619" y="3421350"/>
              <a:ext cx="1403981" cy="1375465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타원 19"/>
            <p:cNvSpPr/>
            <p:nvPr userDrawn="1"/>
          </p:nvSpPr>
          <p:spPr>
            <a:xfrm>
              <a:off x="539552" y="3565703"/>
              <a:ext cx="1043941" cy="1022738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 userDrawn="1"/>
          </p:nvSpPr>
          <p:spPr>
            <a:xfrm>
              <a:off x="382240" y="4130956"/>
              <a:ext cx="455059" cy="445816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타원 21"/>
            <p:cNvSpPr/>
            <p:nvPr userDrawn="1"/>
          </p:nvSpPr>
          <p:spPr>
            <a:xfrm>
              <a:off x="902064" y="4588441"/>
              <a:ext cx="586439" cy="574528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타원 22"/>
            <p:cNvSpPr/>
            <p:nvPr userDrawn="1"/>
          </p:nvSpPr>
          <p:spPr>
            <a:xfrm>
              <a:off x="1645034" y="1954075"/>
              <a:ext cx="1764021" cy="172819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타원 23"/>
            <p:cNvSpPr/>
            <p:nvPr userDrawn="1"/>
          </p:nvSpPr>
          <p:spPr>
            <a:xfrm>
              <a:off x="2735622" y="2060848"/>
              <a:ext cx="1388708" cy="136050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타원 24"/>
            <p:cNvSpPr/>
            <p:nvPr userDrawn="1"/>
          </p:nvSpPr>
          <p:spPr>
            <a:xfrm>
              <a:off x="3131839" y="1485656"/>
              <a:ext cx="956261" cy="936838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타원 25"/>
            <p:cNvSpPr/>
            <p:nvPr userDrawn="1"/>
          </p:nvSpPr>
          <p:spPr>
            <a:xfrm>
              <a:off x="4131528" y="1700808"/>
              <a:ext cx="440472" cy="437984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 userDrawn="1"/>
          </p:nvSpPr>
          <p:spPr>
            <a:xfrm>
              <a:off x="1858363" y="2986385"/>
              <a:ext cx="15763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0" i="1" dirty="0" smtClean="0">
                  <a:solidFill>
                    <a:schemeClr val="bg1"/>
                  </a:solidFill>
                  <a:latin typeface="Arial Black" pitchFamily="34" charset="0"/>
                  <a:ea typeface="HY견고딕" pitchFamily="18" charset="-127"/>
                  <a:cs typeface="Arial Unicode MS" pitchFamily="50" charset="-127"/>
                </a:rPr>
                <a:t>KCC</a:t>
              </a:r>
              <a:endParaRPr lang="ko-KR" altLang="en-US" sz="2400" b="0" i="1" dirty="0">
                <a:solidFill>
                  <a:schemeClr val="bg1"/>
                </a:solidFill>
                <a:latin typeface="Arial Black" pitchFamily="34" charset="0"/>
                <a:ea typeface="HY견고딕" pitchFamily="18" charset="-127"/>
                <a:cs typeface="Arial Unicode MS" pitchFamily="50" charset="-127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0" y="6821806"/>
            <a:ext cx="9186751" cy="45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0" y="-1095"/>
            <a:ext cx="9144000" cy="46814"/>
            <a:chOff x="0" y="-1095"/>
            <a:chExt cx="9144000" cy="46814"/>
          </a:xfrm>
        </p:grpSpPr>
        <p:sp>
          <p:nvSpPr>
            <p:cNvPr id="5" name="직사각형 4"/>
            <p:cNvSpPr/>
            <p:nvPr userDrawn="1"/>
          </p:nvSpPr>
          <p:spPr>
            <a:xfrm>
              <a:off x="0" y="0"/>
              <a:ext cx="9144000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 userDrawn="1"/>
          </p:nvSpPr>
          <p:spPr>
            <a:xfrm>
              <a:off x="7011888" y="-1095"/>
              <a:ext cx="1520552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318918" y="6820711"/>
            <a:ext cx="1520552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평행 사변형 33"/>
          <p:cNvSpPr/>
          <p:nvPr/>
        </p:nvSpPr>
        <p:spPr>
          <a:xfrm rot="10800000">
            <a:off x="539551" y="908720"/>
            <a:ext cx="1440160" cy="5264968"/>
          </a:xfrm>
          <a:prstGeom prst="parallelogram">
            <a:avLst>
              <a:gd name="adj" fmla="val 51456"/>
            </a:avLst>
          </a:prstGeom>
          <a:solidFill>
            <a:srgbClr val="1F497D">
              <a:alpha val="65000"/>
            </a:srgbClr>
          </a:solidFill>
          <a:ln>
            <a:noFill/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0" y="6453336"/>
            <a:ext cx="9186751" cy="4141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A80F5-C845-461C-A77A-743147C5CE3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0" y="-1095"/>
            <a:ext cx="9144000" cy="46814"/>
            <a:chOff x="0" y="-1095"/>
            <a:chExt cx="9144000" cy="46814"/>
          </a:xfrm>
        </p:grpSpPr>
        <p:sp>
          <p:nvSpPr>
            <p:cNvPr id="13" name="직사각형 12"/>
            <p:cNvSpPr/>
            <p:nvPr userDrawn="1"/>
          </p:nvSpPr>
          <p:spPr>
            <a:xfrm>
              <a:off x="0" y="0"/>
              <a:ext cx="9144000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 userDrawn="1"/>
          </p:nvSpPr>
          <p:spPr>
            <a:xfrm>
              <a:off x="7011888" y="-1095"/>
              <a:ext cx="1520552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3" t="23074" r="12263" b="33403"/>
          <a:stretch/>
        </p:blipFill>
        <p:spPr>
          <a:xfrm>
            <a:off x="8428228" y="132903"/>
            <a:ext cx="548654" cy="4687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</p:pic>
      <p:sp>
        <p:nvSpPr>
          <p:cNvPr id="20" name="평행 사변형 19"/>
          <p:cNvSpPr/>
          <p:nvPr/>
        </p:nvSpPr>
        <p:spPr>
          <a:xfrm rot="10800000">
            <a:off x="683568" y="917104"/>
            <a:ext cx="1155973" cy="5248200"/>
          </a:xfrm>
          <a:prstGeom prst="parallelogram">
            <a:avLst>
              <a:gd name="adj" fmla="val 51456"/>
            </a:avLst>
          </a:prstGeom>
          <a:solidFill>
            <a:srgbClr val="1F497D">
              <a:alpha val="65000"/>
            </a:srgbClr>
          </a:solidFill>
          <a:ln>
            <a:noFill/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530441" y="6453336"/>
            <a:ext cx="8656310" cy="4141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날짜 개체 틀 3"/>
          <p:cNvSpPr txBox="1">
            <a:spLocks/>
          </p:cNvSpPr>
          <p:nvPr/>
        </p:nvSpPr>
        <p:spPr>
          <a:xfrm>
            <a:off x="611560" y="6463109"/>
            <a:ext cx="1835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ULSAN Corporation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899592" y="620688"/>
            <a:ext cx="8028384" cy="44650"/>
            <a:chOff x="899592" y="1204412"/>
            <a:chExt cx="8028384" cy="44650"/>
          </a:xfrm>
        </p:grpSpPr>
        <p:sp>
          <p:nvSpPr>
            <p:cNvPr id="13" name="직사각형 12"/>
            <p:cNvSpPr/>
            <p:nvPr userDrawn="1"/>
          </p:nvSpPr>
          <p:spPr>
            <a:xfrm>
              <a:off x="899592" y="1204412"/>
              <a:ext cx="8028384" cy="446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 userDrawn="1"/>
          </p:nvSpPr>
          <p:spPr>
            <a:xfrm>
              <a:off x="7164288" y="1204412"/>
              <a:ext cx="1335037" cy="446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3" t="23074" r="12263" b="33403"/>
          <a:stretch/>
        </p:blipFill>
        <p:spPr>
          <a:xfrm>
            <a:off x="8460432" y="207690"/>
            <a:ext cx="399129" cy="3409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</p:pic>
      <p:sp>
        <p:nvSpPr>
          <p:cNvPr id="17" name="타원 16"/>
          <p:cNvSpPr/>
          <p:nvPr/>
        </p:nvSpPr>
        <p:spPr>
          <a:xfrm>
            <a:off x="160462" y="63675"/>
            <a:ext cx="587650" cy="575714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236616" y="116983"/>
            <a:ext cx="587650" cy="575714"/>
          </a:xfrm>
          <a:prstGeom prst="ellipse">
            <a:avLst/>
          </a:prstGeom>
          <a:solidFill>
            <a:srgbClr val="1F497D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164608" y="330081"/>
            <a:ext cx="443634" cy="434623"/>
          </a:xfrm>
          <a:prstGeom prst="ellipse">
            <a:avLst/>
          </a:prstGeom>
          <a:solidFill>
            <a:srgbClr val="1F497D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9" y="6512321"/>
            <a:ext cx="414337" cy="2667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spcBef>
          <a:spcPct val="0"/>
        </a:spcBef>
        <a:buNone/>
        <a:defRPr sz="2000" kern="1200">
          <a:solidFill>
            <a:schemeClr val="tx1"/>
          </a:solidFill>
          <a:latin typeface="HY견고딕" pitchFamily="18" charset="-127"/>
          <a:ea typeface="HY견고딕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30FCE-9487-4EEC-A80B-80D1A99397D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3" t="23074" r="12263" b="33403"/>
          <a:stretch/>
        </p:blipFill>
        <p:spPr>
          <a:xfrm>
            <a:off x="439271" y="1992012"/>
            <a:ext cx="913937" cy="780809"/>
          </a:xfrm>
          <a:prstGeom prst="rect">
            <a:avLst/>
          </a:prstGeom>
        </p:spPr>
      </p:pic>
      <p:sp>
        <p:nvSpPr>
          <p:cNvPr id="28" name="제목 1"/>
          <p:cNvSpPr txBox="1">
            <a:spLocks/>
          </p:cNvSpPr>
          <p:nvPr/>
        </p:nvSpPr>
        <p:spPr>
          <a:xfrm>
            <a:off x="4067944" y="2873686"/>
            <a:ext cx="4464496" cy="100811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5400" dirty="0" smtClean="0"/>
              <a:t>Thank</a:t>
            </a:r>
            <a:r>
              <a:rPr lang="en-US" altLang="ko-KR" sz="5400" baseline="0" dirty="0" smtClean="0"/>
              <a:t> you!</a:t>
            </a:r>
            <a:endParaRPr lang="ko-KR" altLang="en-US" sz="5400" dirty="0"/>
          </a:p>
        </p:txBody>
      </p:sp>
      <p:grpSp>
        <p:nvGrpSpPr>
          <p:cNvPr id="27" name="그룹 26"/>
          <p:cNvGrpSpPr/>
          <p:nvPr/>
        </p:nvGrpSpPr>
        <p:grpSpPr>
          <a:xfrm>
            <a:off x="810985" y="2218594"/>
            <a:ext cx="3277050" cy="3024177"/>
            <a:chOff x="382240" y="1485656"/>
            <a:chExt cx="4189760" cy="3677313"/>
          </a:xfrm>
        </p:grpSpPr>
        <p:sp>
          <p:nvSpPr>
            <p:cNvPr id="29" name="타원 28"/>
            <p:cNvSpPr/>
            <p:nvPr userDrawn="1"/>
          </p:nvSpPr>
          <p:spPr>
            <a:xfrm>
              <a:off x="1446400" y="2348880"/>
              <a:ext cx="1764021" cy="1728192"/>
            </a:xfrm>
            <a:prstGeom prst="ellipse">
              <a:avLst/>
            </a:prstGeom>
            <a:solidFill>
              <a:srgbClr val="1F497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타원 29"/>
            <p:cNvSpPr/>
            <p:nvPr userDrawn="1"/>
          </p:nvSpPr>
          <p:spPr>
            <a:xfrm>
              <a:off x="914856" y="2276872"/>
              <a:ext cx="1764021" cy="172819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타원 30"/>
            <p:cNvSpPr/>
            <p:nvPr userDrawn="1"/>
          </p:nvSpPr>
          <p:spPr>
            <a:xfrm>
              <a:off x="1446399" y="2348880"/>
              <a:ext cx="1764021" cy="1728192"/>
            </a:xfrm>
            <a:prstGeom prst="ellipse">
              <a:avLst/>
            </a:prstGeom>
            <a:solidFill>
              <a:srgbClr val="1F497D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타원 31"/>
            <p:cNvSpPr/>
            <p:nvPr userDrawn="1"/>
          </p:nvSpPr>
          <p:spPr>
            <a:xfrm>
              <a:off x="1294950" y="1828383"/>
              <a:ext cx="1764021" cy="172819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타원 32"/>
            <p:cNvSpPr/>
            <p:nvPr userDrawn="1"/>
          </p:nvSpPr>
          <p:spPr>
            <a:xfrm>
              <a:off x="1926834" y="2636912"/>
              <a:ext cx="1764021" cy="172819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/>
            <p:cNvSpPr/>
            <p:nvPr userDrawn="1"/>
          </p:nvSpPr>
          <p:spPr>
            <a:xfrm>
              <a:off x="1151619" y="3421350"/>
              <a:ext cx="1403981" cy="1375465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 userDrawn="1"/>
          </p:nvSpPr>
          <p:spPr>
            <a:xfrm>
              <a:off x="539552" y="3565703"/>
              <a:ext cx="1043941" cy="1022738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 userDrawn="1"/>
          </p:nvSpPr>
          <p:spPr>
            <a:xfrm>
              <a:off x="382240" y="4130956"/>
              <a:ext cx="455059" cy="445816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타원 36"/>
            <p:cNvSpPr/>
            <p:nvPr userDrawn="1"/>
          </p:nvSpPr>
          <p:spPr>
            <a:xfrm>
              <a:off x="902064" y="4588441"/>
              <a:ext cx="586439" cy="574528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/>
            <p:cNvSpPr/>
            <p:nvPr userDrawn="1"/>
          </p:nvSpPr>
          <p:spPr>
            <a:xfrm>
              <a:off x="1645034" y="1954075"/>
              <a:ext cx="1764021" cy="172819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/>
            <p:cNvSpPr/>
            <p:nvPr userDrawn="1"/>
          </p:nvSpPr>
          <p:spPr>
            <a:xfrm>
              <a:off x="2735622" y="2060848"/>
              <a:ext cx="1388708" cy="1360502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/>
            <p:cNvSpPr/>
            <p:nvPr userDrawn="1"/>
          </p:nvSpPr>
          <p:spPr>
            <a:xfrm>
              <a:off x="3131839" y="1485656"/>
              <a:ext cx="956261" cy="936838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 userDrawn="1"/>
          </p:nvSpPr>
          <p:spPr>
            <a:xfrm>
              <a:off x="4131528" y="1700808"/>
              <a:ext cx="440472" cy="437984"/>
            </a:xfrm>
            <a:prstGeom prst="ellipse">
              <a:avLst/>
            </a:prstGeom>
            <a:solidFill>
              <a:srgbClr val="1F497D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355976" y="2420888"/>
            <a:ext cx="4464496" cy="136815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2022</a:t>
            </a:r>
            <a:r>
              <a:rPr lang="ko-KR" altLang="en-US" dirty="0" smtClean="0"/>
              <a:t>년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 err="1" smtClean="0"/>
              <a:t>위해관리계획</a:t>
            </a:r>
            <a:r>
              <a:rPr lang="ko-KR" altLang="en-US" dirty="0" smtClean="0"/>
              <a:t> 고지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bg1">
                    <a:lumMod val="50000"/>
                  </a:schemeClr>
                </a:solidFill>
              </a:rPr>
              <a:t>㈜ </a:t>
            </a:r>
            <a:r>
              <a:rPr lang="ko-KR" altLang="en-US" dirty="0" err="1" smtClean="0">
                <a:solidFill>
                  <a:schemeClr val="bg1">
                    <a:lumMod val="50000"/>
                  </a:schemeClr>
                </a:solidFill>
              </a:rPr>
              <a:t>케이씨씨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 울산공장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9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defTabSz="1087438" eaLnBrk="0" latinLnBrk="0" hangingPunct="0"/>
            <a:r>
              <a:rPr lang="ko-KR" altLang="en-US" b="1" dirty="0">
                <a:solidFill>
                  <a:srgbClr val="003366"/>
                </a:solidFill>
                <a:latin typeface="휴먼엑스포" pitchFamily="18" charset="-127"/>
              </a:rPr>
              <a:t>사고 시 주민 행동요령 및 대피경로</a:t>
            </a:r>
            <a:endParaRPr lang="en-US" altLang="ko-KR" sz="2800" b="1" dirty="0">
              <a:solidFill>
                <a:srgbClr val="003366"/>
              </a:solidFill>
              <a:latin typeface="휴먼엑스포" pitchFamily="18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>
                <a:solidFill>
                  <a:schemeClr val="bg1"/>
                </a:solidFill>
                <a:latin typeface="Arial Black" pitchFamily="34" charset="0"/>
              </a:rPr>
              <a:t>5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" name="그림 9" descr="2222222222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55" y="760145"/>
            <a:ext cx="4655469" cy="5549175"/>
          </a:xfrm>
          <a:prstGeom prst="rect">
            <a:avLst/>
          </a:prstGeom>
        </p:spPr>
      </p:pic>
      <p:pic>
        <p:nvPicPr>
          <p:cNvPr id="11" name="그림 10" descr="5555555555555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836712"/>
            <a:ext cx="3888432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8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defTabSz="1087438" eaLnBrk="0" latinLnBrk="0" hangingPunct="0"/>
            <a:r>
              <a:rPr lang="ko-KR" altLang="en-US" b="1" dirty="0">
                <a:solidFill>
                  <a:srgbClr val="003366"/>
                </a:solidFill>
                <a:latin typeface="휴먼엑스포" pitchFamily="18" charset="-127"/>
              </a:rPr>
              <a:t>관공서 협조사항 및 응급조치 계획</a:t>
            </a:r>
            <a:endParaRPr lang="en-US" altLang="ko-KR" sz="2800" b="1" dirty="0">
              <a:solidFill>
                <a:srgbClr val="003366"/>
              </a:solidFill>
              <a:latin typeface="휴먼엑스포" pitchFamily="18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 smtClean="0">
                <a:solidFill>
                  <a:schemeClr val="bg1"/>
                </a:solidFill>
                <a:latin typeface="Arial Black" pitchFamily="34" charset="0"/>
              </a:rPr>
              <a:t>6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0" name="모서리가 둥근 직사각형 99"/>
          <p:cNvSpPr/>
          <p:nvPr/>
        </p:nvSpPr>
        <p:spPr bwMode="auto">
          <a:xfrm>
            <a:off x="-36512" y="728133"/>
            <a:ext cx="9963326" cy="609598"/>
          </a:xfrm>
          <a:prstGeom prst="roundRect">
            <a:avLst/>
          </a:prstGeom>
          <a:noFill/>
          <a:ln w="15875">
            <a:noFill/>
            <a:prstDash val="sysDash"/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⑴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관공서 협조사항</a:t>
            </a:r>
            <a:endParaRPr lang="ko-KR" altLang="en-US" dirty="0"/>
          </a:p>
        </p:txBody>
      </p:sp>
      <p:sp>
        <p:nvSpPr>
          <p:cNvPr id="101" name="직사각형 100"/>
          <p:cNvSpPr/>
          <p:nvPr/>
        </p:nvSpPr>
        <p:spPr bwMode="auto">
          <a:xfrm>
            <a:off x="2002029" y="1447803"/>
            <a:ext cx="7128918" cy="702732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사고 시 대피장소 안내 및 도로 확보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기후 영향을 파악하여 대비로 선정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바람방향 반대방향의 대피소 선정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]</a:t>
            </a:r>
            <a:endParaRPr lang="ko-KR" altLang="en-US" sz="1400" dirty="0"/>
          </a:p>
        </p:txBody>
      </p:sp>
      <p:sp>
        <p:nvSpPr>
          <p:cNvPr id="102" name="직사각형 101"/>
          <p:cNvSpPr/>
          <p:nvPr/>
        </p:nvSpPr>
        <p:spPr bwMode="auto">
          <a:xfrm>
            <a:off x="486482" y="1456269"/>
            <a:ext cx="1430865" cy="689956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주민센터</a:t>
            </a:r>
            <a:r>
              <a:rPr lang="en-US" altLang="ko-KR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경찰서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3" name="직사각형 102"/>
          <p:cNvSpPr/>
          <p:nvPr/>
        </p:nvSpPr>
        <p:spPr bwMode="auto">
          <a:xfrm>
            <a:off x="2010490" y="2235228"/>
            <a:ext cx="7128918" cy="702732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사고 접수 후 방제장비 및 설비 협조하여 현장 지휘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사고사항 전파하여 주민 대피 유도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4" name="직사각형 103"/>
          <p:cNvSpPr/>
          <p:nvPr/>
        </p:nvSpPr>
        <p:spPr bwMode="auto">
          <a:xfrm>
            <a:off x="494943" y="2243694"/>
            <a:ext cx="1430865" cy="689956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합동방제센터</a:t>
            </a:r>
            <a:r>
              <a:rPr lang="en-US" altLang="ko-KR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</a:p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소방</a:t>
            </a:r>
            <a:r>
              <a:rPr lang="en-US" altLang="ko-KR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400" b="1" dirty="0" err="1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지자체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5" name="모서리가 둥근 직사각형 104"/>
          <p:cNvSpPr/>
          <p:nvPr/>
        </p:nvSpPr>
        <p:spPr bwMode="auto">
          <a:xfrm>
            <a:off x="-28051" y="3251293"/>
            <a:ext cx="9963326" cy="609598"/>
          </a:xfrm>
          <a:prstGeom prst="roundRect">
            <a:avLst/>
          </a:prstGeom>
          <a:noFill/>
          <a:ln w="15875">
            <a:noFill/>
            <a:prstDash val="sysDash"/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⑵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응급조치 계획</a:t>
            </a:r>
            <a:endParaRPr lang="ko-KR" altLang="en-US" dirty="0"/>
          </a:p>
        </p:txBody>
      </p:sp>
      <p:sp>
        <p:nvSpPr>
          <p:cNvPr id="106" name="직사각형 105"/>
          <p:cNvSpPr/>
          <p:nvPr/>
        </p:nvSpPr>
        <p:spPr bwMode="auto">
          <a:xfrm>
            <a:off x="2010490" y="3953937"/>
            <a:ext cx="7128918" cy="990608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즉시 오염된 의복과 장신구를 벗기고 다량의 흐르는 물로 세정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화상 부위에 멸균붕대 등 상처부위를 보호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즉시 병원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전문의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]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로 후송하여 치료를 받는다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7" name="직사각형 106"/>
          <p:cNvSpPr/>
          <p:nvPr/>
        </p:nvSpPr>
        <p:spPr bwMode="auto">
          <a:xfrm>
            <a:off x="494943" y="3965022"/>
            <a:ext cx="1430865" cy="972598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신체접촉 시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8" name="직사각형 107"/>
          <p:cNvSpPr/>
          <p:nvPr/>
        </p:nvSpPr>
        <p:spPr bwMode="auto">
          <a:xfrm>
            <a:off x="2018951" y="5020864"/>
            <a:ext cx="7128918" cy="1075139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흡입 시 인공호흡이 가능한 간이 구명기를 이용하여 산소를 공급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섭취 시 많은 양의 물을 공급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억지로 구토를 시키지 않는다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▷ 즉시 병원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전문의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]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로 후송하여 치료를 받는다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9" name="직사각형 108"/>
          <p:cNvSpPr/>
          <p:nvPr/>
        </p:nvSpPr>
        <p:spPr bwMode="auto">
          <a:xfrm>
            <a:off x="503404" y="5029331"/>
            <a:ext cx="1430865" cy="1055592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흡입 또는 </a:t>
            </a:r>
            <a:endParaRPr lang="en-US" altLang="ko-KR" sz="1400" b="1" dirty="0" smtClean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섭취</a:t>
            </a:r>
            <a:r>
              <a:rPr lang="en-US" altLang="ko-KR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시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828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defTabSz="1087438" eaLnBrk="0" latinLnBrk="0" hangingPunct="0"/>
            <a:r>
              <a:rPr lang="ko-KR" altLang="en-US" b="1" dirty="0" smtClean="0">
                <a:solidFill>
                  <a:srgbClr val="003366"/>
                </a:solidFill>
                <a:latin typeface="휴먼엑스포" pitchFamily="18" charset="-127"/>
              </a:rPr>
              <a:t>비</a:t>
            </a:r>
            <a:r>
              <a:rPr lang="ko-KR" altLang="en-US" b="1" dirty="0">
                <a:solidFill>
                  <a:srgbClr val="003366"/>
                </a:solidFill>
                <a:latin typeface="휴먼엑스포" pitchFamily="18" charset="-127"/>
              </a:rPr>
              <a:t>상</a:t>
            </a:r>
            <a:r>
              <a:rPr lang="ko-KR" altLang="en-US" b="1" dirty="0" smtClean="0">
                <a:solidFill>
                  <a:srgbClr val="003366"/>
                </a:solidFill>
                <a:latin typeface="휴먼엑스포" pitchFamily="18" charset="-127"/>
              </a:rPr>
              <a:t>방제장비 현황</a:t>
            </a:r>
            <a:r>
              <a:rPr lang="en-US" altLang="ko-KR" b="1" dirty="0" smtClean="0">
                <a:solidFill>
                  <a:srgbClr val="003366"/>
                </a:solidFill>
                <a:latin typeface="휴먼엑스포" pitchFamily="18" charset="-127"/>
              </a:rPr>
              <a:t>(1)</a:t>
            </a:r>
            <a:endParaRPr lang="en-US" altLang="ko-KR" sz="2800" b="1" dirty="0">
              <a:solidFill>
                <a:srgbClr val="003366"/>
              </a:solidFill>
              <a:latin typeface="휴먼엑스포" pitchFamily="18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 smtClean="0">
                <a:solidFill>
                  <a:schemeClr val="bg1"/>
                </a:solidFill>
                <a:latin typeface="Arial Black" pitchFamily="34" charset="0"/>
              </a:rPr>
              <a:t>7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" name="그림 8"/>
          <p:cNvPicPr>
            <a:picLocks noChangeAspect="1" noChangeArrowheads="1"/>
            <a:extLst>
              <a:ext uri="{84589F7E-364E-4C9E-8A38-B11213B215E9}">
                <a14:cameraTool xmlns:a14="http://schemas.microsoft.com/office/drawing/2010/main" cellRange="$B$2:$K$28" spid="_x0000_s1029"/>
              </a:ext>
            </a:extLst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692695"/>
            <a:ext cx="7848872" cy="571519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052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defTabSz="1087438" eaLnBrk="0" latinLnBrk="0" hangingPunct="0"/>
            <a:r>
              <a:rPr lang="ko-KR" altLang="en-US" b="1" dirty="0" smtClean="0">
                <a:solidFill>
                  <a:srgbClr val="003366"/>
                </a:solidFill>
                <a:latin typeface="휴먼엑스포" pitchFamily="18" charset="-127"/>
              </a:rPr>
              <a:t>비</a:t>
            </a:r>
            <a:r>
              <a:rPr lang="ko-KR" altLang="en-US" b="1" dirty="0">
                <a:solidFill>
                  <a:srgbClr val="003366"/>
                </a:solidFill>
                <a:latin typeface="휴먼엑스포" pitchFamily="18" charset="-127"/>
              </a:rPr>
              <a:t>상</a:t>
            </a:r>
            <a:r>
              <a:rPr lang="ko-KR" altLang="en-US" b="1" dirty="0" smtClean="0">
                <a:solidFill>
                  <a:srgbClr val="003366"/>
                </a:solidFill>
                <a:latin typeface="휴먼엑스포" pitchFamily="18" charset="-127"/>
              </a:rPr>
              <a:t>방제장비 현황</a:t>
            </a:r>
            <a:r>
              <a:rPr lang="en-US" altLang="ko-KR" b="1" dirty="0" smtClean="0">
                <a:solidFill>
                  <a:srgbClr val="003366"/>
                </a:solidFill>
                <a:latin typeface="휴먼엑스포" pitchFamily="18" charset="-127"/>
              </a:rPr>
              <a:t>(2)</a:t>
            </a:r>
            <a:endParaRPr lang="en-US" altLang="ko-KR" sz="2800" b="1" dirty="0">
              <a:solidFill>
                <a:srgbClr val="003366"/>
              </a:solidFill>
              <a:latin typeface="휴먼엑스포" pitchFamily="18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 smtClean="0">
                <a:solidFill>
                  <a:schemeClr val="bg1"/>
                </a:solidFill>
                <a:latin typeface="Arial Black" pitchFamily="34" charset="0"/>
              </a:rPr>
              <a:t>7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" name="그림 7"/>
          <p:cNvPicPr>
            <a:picLocks noChangeAspect="1" noChangeArrowheads="1"/>
            <a:extLst>
              <a:ext uri="{84589F7E-364E-4C9E-8A38-B11213B215E9}">
                <a14:cameraTool xmlns:a14="http://schemas.microsoft.com/office/drawing/2010/main" cellRange="$L$2:$V$28" spid="_x0000_s1030"/>
              </a:ext>
            </a:extLst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764705"/>
            <a:ext cx="7992888" cy="561662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536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517232"/>
            <a:ext cx="1733605" cy="11247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2022</a:t>
            </a:r>
            <a:r>
              <a:rPr lang="ko-KR" altLang="en-US" dirty="0" smtClean="0"/>
              <a:t>년 </a:t>
            </a:r>
            <a:r>
              <a:rPr lang="ko-KR" altLang="en-US" dirty="0" err="1" smtClean="0"/>
              <a:t>위해관리계획</a:t>
            </a:r>
            <a:r>
              <a:rPr lang="ko-KR" altLang="en-US" dirty="0" smtClean="0"/>
              <a:t> </a:t>
            </a:r>
            <a:r>
              <a:rPr lang="ko-KR" altLang="en-US" dirty="0"/>
              <a:t>고지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ko-KR" altLang="en-US" sz="2400" dirty="0">
                <a:solidFill>
                  <a:schemeClr val="bg1"/>
                </a:solidFill>
                <a:latin typeface="Arial Black" pitchFamily="34" charset="0"/>
              </a:rPr>
              <a:t>◆</a:t>
            </a:r>
          </a:p>
        </p:txBody>
      </p:sp>
      <p:sp>
        <p:nvSpPr>
          <p:cNvPr id="9" name="AutoShape 53"/>
          <p:cNvSpPr>
            <a:spLocks noChangeArrowheads="1"/>
          </p:cNvSpPr>
          <p:nvPr/>
        </p:nvSpPr>
        <p:spPr bwMode="auto">
          <a:xfrm>
            <a:off x="192281" y="1196752"/>
            <a:ext cx="8803675" cy="4572032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99CC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457200" indent="-457200">
              <a:defRPr/>
            </a:pPr>
            <a:r>
              <a:rPr lang="ko-KR" alt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◈ 본 서문은 실제상황이 아니며 </a:t>
            </a:r>
            <a:r>
              <a:rPr lang="en-US" altLang="ko-KR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ko-KR" alt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화학물질관리법</a:t>
            </a:r>
            <a:r>
              <a:rPr lang="en-US" altLang="ko-KR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r>
              <a:rPr lang="ko-KR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제</a:t>
            </a:r>
            <a:r>
              <a:rPr lang="en-US" altLang="ko-KR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42</a:t>
            </a:r>
            <a:r>
              <a:rPr lang="ko-KR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조에 따라 사고</a:t>
            </a:r>
            <a:endParaRPr lang="en-US" altLang="ko-KR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defRPr/>
            </a:pPr>
            <a:endParaRPr lang="en-US" altLang="ko-KR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defRPr/>
            </a:pPr>
            <a:r>
              <a:rPr lang="en-US" altLang="ko-KR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ko-KR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대비물질 사고로 인한 주민피해를 최소화하기 위하여</a:t>
            </a:r>
            <a:r>
              <a:rPr lang="en-US" altLang="ko-KR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ko-KR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당 사업장의 자체방제계획을 인근</a:t>
            </a:r>
            <a:endParaRPr lang="en-US" altLang="ko-KR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defRPr/>
            </a:pPr>
            <a:endParaRPr lang="en-US" altLang="ko-KR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defRPr/>
            </a:pPr>
            <a:r>
              <a:rPr lang="en-US" altLang="ko-KR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ko-KR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주민에게 사전 배포 및 고지하고 있음을 알려드립니다</a:t>
            </a:r>
            <a:r>
              <a:rPr lang="en-US" altLang="ko-KR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495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 idx="4294967295"/>
          </p:nvPr>
        </p:nvSpPr>
        <p:spPr>
          <a:xfrm>
            <a:off x="179512" y="260648"/>
            <a:ext cx="8229600" cy="64807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  <a:ea typeface="HY견고딕" pitchFamily="18" charset="-127"/>
              </a:rPr>
              <a:t>Contents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  <a:ea typeface="HY견고딕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5736" y="1484784"/>
            <a:ext cx="61926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 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사업장 현황 및 유해화학물질 보유현황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 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초기대응 조직도 및 비상연락</a:t>
            </a:r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 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초기 신고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/ 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보고</a:t>
            </a:r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 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사고대비물질 유해성 정보 및 행동요령</a:t>
            </a:r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 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사고 시 주민 대피경로</a:t>
            </a:r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 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관공서 협조사항 및 응급조치 계획</a:t>
            </a:r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 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비상방제장비 현황</a:t>
            </a:r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latin typeface="+mn-ea"/>
              </a:rPr>
              <a:t>사업장 현황 및 유해화학물질 보유현황</a:t>
            </a:r>
            <a:endParaRPr lang="en-US" altLang="ko-KR" b="1" dirty="0">
              <a:latin typeface="+mn-ea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 smtClean="0">
                <a:solidFill>
                  <a:schemeClr val="bg1"/>
                </a:solidFill>
                <a:latin typeface="Arial Black" pitchFamily="34" charset="0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00241"/>
            <a:ext cx="3888432" cy="26933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55576" y="83666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ko-KR" altLang="en-US" b="1" dirty="0" smtClean="0">
                <a:latin typeface="+mn-ea"/>
              </a:rPr>
              <a:t>사업장현황</a:t>
            </a:r>
            <a:endParaRPr lang="en-US" altLang="ko-KR" b="1" dirty="0" smtClean="0"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2069459" y="1369077"/>
            <a:ext cx="2870200" cy="465666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1974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7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월</a:t>
            </a:r>
            <a:endParaRPr lang="ko-KR" altLang="en-US" sz="1400" dirty="0"/>
          </a:p>
        </p:txBody>
      </p:sp>
      <p:sp>
        <p:nvSpPr>
          <p:cNvPr id="8" name="직사각형 7"/>
          <p:cNvSpPr/>
          <p:nvPr/>
        </p:nvSpPr>
        <p:spPr bwMode="auto">
          <a:xfrm>
            <a:off x="863583" y="1377543"/>
            <a:ext cx="1007533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설립일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2077920" y="1894025"/>
            <a:ext cx="2870200" cy="465666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 502 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명</a:t>
            </a:r>
            <a:endParaRPr lang="ko-KR" altLang="en-US" sz="1400" dirty="0"/>
          </a:p>
        </p:txBody>
      </p:sp>
      <p:sp>
        <p:nvSpPr>
          <p:cNvPr id="11" name="직사각형 10"/>
          <p:cNvSpPr/>
          <p:nvPr/>
        </p:nvSpPr>
        <p:spPr bwMode="auto">
          <a:xfrm>
            <a:off x="863595" y="1910957"/>
            <a:ext cx="1007533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임직원 수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2077914" y="2418973"/>
            <a:ext cx="2870200" cy="465666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dirty="0" smtClean="0">
                <a:latin typeface="휴먼엑스포" pitchFamily="18" charset="-127"/>
              </a:rPr>
              <a:t>도료 및 합성수지류</a:t>
            </a:r>
            <a:endParaRPr lang="ko-KR" altLang="en-US" sz="1400" dirty="0">
              <a:latin typeface="휴먼엑스포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863589" y="2435905"/>
            <a:ext cx="1007533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생산제품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2077908" y="2943921"/>
            <a:ext cx="2870200" cy="465666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en-US" altLang="ko-KR" sz="1400" b="1" dirty="0" smtClean="0">
                <a:latin typeface="휴먼엑스포" pitchFamily="18" charset="-127"/>
              </a:rPr>
              <a:t>231,043 </a:t>
            </a:r>
            <a:r>
              <a:rPr lang="ko-KR" altLang="en-US" sz="1400" b="1" dirty="0" smtClean="0">
                <a:latin typeface="휴먼엑스포" pitchFamily="18" charset="-127"/>
              </a:rPr>
              <a:t>㎡ </a:t>
            </a:r>
            <a:r>
              <a:rPr lang="en-US" altLang="ko-KR" sz="1400" b="1" dirty="0" smtClean="0">
                <a:latin typeface="휴먼엑스포" pitchFamily="18" charset="-127"/>
              </a:rPr>
              <a:t>[</a:t>
            </a:r>
            <a:r>
              <a:rPr lang="ko-KR" altLang="en-US" sz="1400" b="1" dirty="0" smtClean="0">
                <a:latin typeface="휴먼엑스포" pitchFamily="18" charset="-127"/>
              </a:rPr>
              <a:t>약 </a:t>
            </a:r>
            <a:r>
              <a:rPr lang="en-US" altLang="ko-KR" sz="1400" b="1" dirty="0" smtClean="0">
                <a:latin typeface="휴먼엑스포" pitchFamily="18" charset="-127"/>
              </a:rPr>
              <a:t>7</a:t>
            </a:r>
            <a:r>
              <a:rPr lang="ko-KR" altLang="en-US" sz="1400" b="1" dirty="0" err="1" smtClean="0">
                <a:latin typeface="휴먼엑스포" pitchFamily="18" charset="-127"/>
              </a:rPr>
              <a:t>만여평</a:t>
            </a:r>
            <a:r>
              <a:rPr lang="en-US" altLang="ko-KR" sz="1400" b="1" dirty="0" smtClean="0">
                <a:latin typeface="휴먼엑스포" pitchFamily="18" charset="-127"/>
              </a:rPr>
              <a:t>]</a:t>
            </a:r>
            <a:endParaRPr lang="ko-KR" altLang="en-US" sz="1400" b="1" dirty="0">
              <a:latin typeface="휴먼엑스포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863583" y="2960853"/>
            <a:ext cx="1007533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부지면적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371703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(2) </a:t>
            </a:r>
            <a:r>
              <a:rPr lang="ko-KR" altLang="en-US" b="1" dirty="0" smtClean="0">
                <a:latin typeface="+mn-ea"/>
              </a:rPr>
              <a:t>사업장 사고대비물질 </a:t>
            </a:r>
            <a:r>
              <a:rPr lang="ko-KR" altLang="en-US" b="1" dirty="0" err="1" smtClean="0">
                <a:latin typeface="+mn-ea"/>
              </a:rPr>
              <a:t>일취급현황</a:t>
            </a:r>
            <a:endParaRPr lang="en-US" altLang="ko-KR" b="1" dirty="0" smtClean="0">
              <a:latin typeface="+mn-ea"/>
            </a:endParaRPr>
          </a:p>
        </p:txBody>
      </p:sp>
      <p:sp>
        <p:nvSpPr>
          <p:cNvPr id="36" name="직사각형 35"/>
          <p:cNvSpPr/>
          <p:nvPr/>
        </p:nvSpPr>
        <p:spPr bwMode="auto">
          <a:xfrm>
            <a:off x="863583" y="4172818"/>
            <a:ext cx="1007533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err="1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물질명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 bwMode="auto">
          <a:xfrm>
            <a:off x="864120" y="4680844"/>
            <a:ext cx="1007533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용도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 bwMode="auto">
          <a:xfrm>
            <a:off x="863583" y="5205792"/>
            <a:ext cx="1007533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특성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/>
          <p:cNvSpPr/>
          <p:nvPr/>
        </p:nvSpPr>
        <p:spPr bwMode="auto">
          <a:xfrm>
            <a:off x="863609" y="5730659"/>
            <a:ext cx="1007533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err="1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일취급량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/>
          <p:cNvSpPr/>
          <p:nvPr/>
        </p:nvSpPr>
        <p:spPr bwMode="auto">
          <a:xfrm>
            <a:off x="2172462" y="4173269"/>
            <a:ext cx="1980000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err="1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톨루엔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/>
          <p:cNvSpPr/>
          <p:nvPr/>
        </p:nvSpPr>
        <p:spPr bwMode="auto">
          <a:xfrm>
            <a:off x="4464208" y="4172818"/>
            <a:ext cx="1980000" cy="4572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아세트산 에틸</a:t>
            </a:r>
            <a:endParaRPr lang="ko-KR" altLang="en-US" sz="1400" b="1" dirty="0">
              <a:solidFill>
                <a:schemeClr val="bg1">
                  <a:lumMod val="9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/>
          <p:cNvSpPr/>
          <p:nvPr/>
        </p:nvSpPr>
        <p:spPr bwMode="auto">
          <a:xfrm>
            <a:off x="2172462" y="4689311"/>
            <a:ext cx="1980000" cy="457200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도료 제조</a:t>
            </a:r>
            <a:endParaRPr lang="ko-KR" altLang="en-US" sz="1400" dirty="0"/>
          </a:p>
        </p:txBody>
      </p:sp>
      <p:sp>
        <p:nvSpPr>
          <p:cNvPr id="51" name="직사각형 50"/>
          <p:cNvSpPr/>
          <p:nvPr/>
        </p:nvSpPr>
        <p:spPr bwMode="auto">
          <a:xfrm>
            <a:off x="2172462" y="5205792"/>
            <a:ext cx="1980000" cy="457200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유독성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고인화성</a:t>
            </a:r>
            <a:endParaRPr lang="ko-KR" altLang="en-US" sz="1400" dirty="0"/>
          </a:p>
        </p:txBody>
      </p:sp>
      <p:sp>
        <p:nvSpPr>
          <p:cNvPr id="52" name="직사각형 51"/>
          <p:cNvSpPr/>
          <p:nvPr/>
        </p:nvSpPr>
        <p:spPr bwMode="auto">
          <a:xfrm>
            <a:off x="2172462" y="5730659"/>
            <a:ext cx="1980000" cy="457200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14 ton</a:t>
            </a:r>
            <a:endParaRPr lang="ko-KR" altLang="en-US" sz="1400" dirty="0"/>
          </a:p>
        </p:txBody>
      </p:sp>
      <p:sp>
        <p:nvSpPr>
          <p:cNvPr id="53" name="직사각형 52"/>
          <p:cNvSpPr/>
          <p:nvPr/>
        </p:nvSpPr>
        <p:spPr bwMode="auto">
          <a:xfrm>
            <a:off x="4464208" y="4686832"/>
            <a:ext cx="1980000" cy="457200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도료제조</a:t>
            </a:r>
            <a:endParaRPr lang="ko-KR" altLang="en-US" sz="1400" dirty="0"/>
          </a:p>
        </p:txBody>
      </p:sp>
      <p:sp>
        <p:nvSpPr>
          <p:cNvPr id="54" name="직사각형 53"/>
          <p:cNvSpPr/>
          <p:nvPr/>
        </p:nvSpPr>
        <p:spPr bwMode="auto">
          <a:xfrm>
            <a:off x="4464208" y="5200846"/>
            <a:ext cx="1980000" cy="457200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유독성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고인화성</a:t>
            </a:r>
            <a:endParaRPr lang="ko-KR" altLang="en-US" sz="1400" dirty="0"/>
          </a:p>
        </p:txBody>
      </p:sp>
      <p:sp>
        <p:nvSpPr>
          <p:cNvPr id="55" name="직사각형 54"/>
          <p:cNvSpPr/>
          <p:nvPr/>
        </p:nvSpPr>
        <p:spPr bwMode="auto">
          <a:xfrm>
            <a:off x="4464182" y="5730659"/>
            <a:ext cx="1980000" cy="457200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4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1.3 ton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1999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defTabSz="1087438" eaLnBrk="0" latinLnBrk="0" hangingPunct="0"/>
            <a:r>
              <a:rPr lang="ko-KR" altLang="en-US" b="1" dirty="0">
                <a:solidFill>
                  <a:srgbClr val="003366"/>
                </a:solidFill>
                <a:latin typeface="휴먼엑스포" pitchFamily="18" charset="-127"/>
              </a:rPr>
              <a:t>초기대응 조직도 및 비상연락</a:t>
            </a:r>
            <a:endParaRPr lang="en-US" altLang="ko-KR" sz="2800" b="1" dirty="0">
              <a:solidFill>
                <a:srgbClr val="003366"/>
              </a:solidFill>
              <a:latin typeface="휴먼엑스포" pitchFamily="18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 smtClean="0">
                <a:solidFill>
                  <a:schemeClr val="bg1"/>
                </a:solidFill>
                <a:latin typeface="Arial Black" pitchFamily="34" charset="0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2607568" y="1772816"/>
            <a:ext cx="3581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607567" y="2387500"/>
            <a:ext cx="3581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8" name="그림 7"/>
          <p:cNvPicPr>
            <a:picLocks noChangeAspect="1" noChangeArrowheads="1"/>
            <a:extLst>
              <a:ext uri="{84589F7E-364E-4C9E-8A38-B11213B215E9}">
                <a14:cameraTool xmlns:a14="http://schemas.microsoft.com/office/drawing/2010/main" cellRange="$B$4:$AN$69" spid="_x0000_s1059"/>
              </a:ext>
            </a:extLst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220658"/>
            <a:ext cx="8894415" cy="472862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17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defTabSz="1087438" eaLnBrk="0" latinLnBrk="0" hangingPunct="0"/>
            <a:r>
              <a:rPr lang="ko-KR" altLang="en-US" b="1" dirty="0">
                <a:solidFill>
                  <a:srgbClr val="003366"/>
                </a:solidFill>
                <a:latin typeface="휴먼엑스포" pitchFamily="18" charset="-127"/>
              </a:rPr>
              <a:t>초기대응 조직도 및 비상연락</a:t>
            </a:r>
            <a:endParaRPr lang="en-US" altLang="ko-KR" sz="2800" b="1" dirty="0">
              <a:solidFill>
                <a:srgbClr val="003366"/>
              </a:solidFill>
              <a:latin typeface="휴먼엑스포" pitchFamily="18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 smtClean="0">
                <a:solidFill>
                  <a:schemeClr val="bg1"/>
                </a:solidFill>
                <a:latin typeface="Arial Black" pitchFamily="34" charset="0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539552" y="908720"/>
            <a:ext cx="8064896" cy="5400599"/>
            <a:chOff x="539552" y="980728"/>
            <a:chExt cx="8064896" cy="5400599"/>
          </a:xfrm>
        </p:grpSpPr>
        <p:pic>
          <p:nvPicPr>
            <p:cNvPr id="7" name="Picture 214">
              <a:extLst>
                <a:ext uri="{FF2B5EF4-FFF2-40B4-BE49-F238E27FC236}">
                  <a16:creationId xmlns:lc="http://schemas.openxmlformats.org/drawingml/2006/lockedCanvas" xmlns="" xmlns:a16="http://schemas.microsoft.com/office/drawing/2014/main" xmlns:a14="http://schemas.microsoft.com/office/drawing/2010/main" xmlns:mc="http://schemas.openxmlformats.org/markup-compatibility/2006" xmlns:xdr="http://schemas.openxmlformats.org/drawingml/2006/spreadsheetDrawing" id="{00000000-0008-0000-0000-0000D6040000}"/>
                </a:ext>
              </a:extLst>
            </p:cNvPr>
            <p:cNvPicPr>
              <a:picLocks noChangeAspect="1" noChangeArrowheads="1"/>
              <a:extLst>
                <a:ext uri="{84589F7E-364E-4C9E-8A38-B11213B215E9}">
                  <a14:cameraTool xmlns:a14="http://schemas.microsoft.com/office/drawing/2010/main" cellRange="카메라3!$B$5:$P$22" spid="_x0000_s1885"/>
                </a:ext>
              </a:extLst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9552" y="980728"/>
              <a:ext cx="8064896" cy="5400599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9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637468" y="1052736"/>
              <a:ext cx="1846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b="1" dirty="0" smtClean="0"/>
                <a:t>비상통제조직도</a:t>
              </a:r>
              <a:endParaRPr lang="ko-KR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5315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오른쪽 화살표 57"/>
          <p:cNvSpPr/>
          <p:nvPr/>
        </p:nvSpPr>
        <p:spPr bwMode="auto">
          <a:xfrm>
            <a:off x="323528" y="4216462"/>
            <a:ext cx="8627533" cy="1574800"/>
          </a:xfrm>
          <a:prstGeom prst="rightArrow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defTabSz="1087438" eaLnBrk="0" latinLnBrk="0" hangingPunct="0"/>
            <a:r>
              <a:rPr lang="ko-KR" altLang="en-US" b="1" dirty="0">
                <a:solidFill>
                  <a:srgbClr val="003366"/>
                </a:solidFill>
                <a:latin typeface="휴먼엑스포" pitchFamily="18" charset="-127"/>
              </a:rPr>
              <a:t>초기 신고</a:t>
            </a:r>
            <a:r>
              <a:rPr lang="en-US" altLang="ko-KR" b="1" dirty="0">
                <a:solidFill>
                  <a:srgbClr val="003366"/>
                </a:solidFill>
                <a:latin typeface="휴먼엑스포" pitchFamily="18" charset="-127"/>
              </a:rPr>
              <a:t>/</a:t>
            </a:r>
            <a:r>
              <a:rPr lang="ko-KR" altLang="en-US" b="1" dirty="0">
                <a:solidFill>
                  <a:srgbClr val="003366"/>
                </a:solidFill>
                <a:latin typeface="휴먼엑스포" pitchFamily="18" charset="-127"/>
              </a:rPr>
              <a:t>보고</a:t>
            </a:r>
            <a:endParaRPr lang="en-US" altLang="ko-KR" sz="2800" b="1" dirty="0">
              <a:solidFill>
                <a:srgbClr val="003366"/>
              </a:solidFill>
              <a:latin typeface="휴먼엑스포" pitchFamily="18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 smtClean="0">
                <a:solidFill>
                  <a:schemeClr val="bg1"/>
                </a:solidFill>
                <a:latin typeface="Arial Black" pitchFamily="34" charset="0"/>
              </a:rPr>
              <a:t>3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모서리가 둥근 직사각형 15"/>
          <p:cNvSpPr/>
          <p:nvPr/>
        </p:nvSpPr>
        <p:spPr bwMode="auto">
          <a:xfrm>
            <a:off x="196674" y="728133"/>
            <a:ext cx="9963326" cy="609598"/>
          </a:xfrm>
          <a:prstGeom prst="roundRect">
            <a:avLst/>
          </a:prstGeom>
          <a:noFill/>
          <a:ln w="15875">
            <a:noFill/>
            <a:prstDash val="sysDash"/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⑴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초기 신고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보고</a:t>
            </a:r>
            <a:endParaRPr lang="ko-KR" altLang="en-US" dirty="0"/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349074" y="1422421"/>
            <a:ext cx="9963326" cy="609598"/>
          </a:xfrm>
          <a:prstGeom prst="roundRect">
            <a:avLst/>
          </a:prstGeom>
          <a:noFill/>
          <a:ln w="15875">
            <a:noFill/>
            <a:prstDash val="sysDash"/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sz="1600" b="1" dirty="0" smtClean="0">
                <a:latin typeface="맑은 고딕" pitchFamily="50" charset="-127"/>
                <a:ea typeface="맑은 고딕" pitchFamily="50" charset="-127"/>
              </a:rPr>
              <a:t>◈ 경보전파방법</a:t>
            </a:r>
            <a:endParaRPr lang="ko-KR" altLang="en-US" sz="1600" dirty="0"/>
          </a:p>
        </p:txBody>
      </p:sp>
      <p:sp>
        <p:nvSpPr>
          <p:cNvPr id="19" name="오각형 18"/>
          <p:cNvSpPr/>
          <p:nvPr/>
        </p:nvSpPr>
        <p:spPr bwMode="auto">
          <a:xfrm>
            <a:off x="323528" y="2209817"/>
            <a:ext cx="1930307" cy="855142"/>
          </a:xfrm>
          <a:prstGeom prst="homePlate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누출사고 발생</a:t>
            </a:r>
            <a:endParaRPr lang="ko-KR" altLang="en-US" sz="16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오각형 19"/>
          <p:cNvSpPr/>
          <p:nvPr/>
        </p:nvSpPr>
        <p:spPr bwMode="auto">
          <a:xfrm>
            <a:off x="2389419" y="2201351"/>
            <a:ext cx="1930307" cy="855142"/>
          </a:xfrm>
          <a:prstGeom prst="homePlate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초기방제작업</a:t>
            </a:r>
            <a:endParaRPr lang="ko-KR" altLang="en-US" sz="16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오각형 20"/>
          <p:cNvSpPr/>
          <p:nvPr/>
        </p:nvSpPr>
        <p:spPr bwMode="auto">
          <a:xfrm>
            <a:off x="4506163" y="2201345"/>
            <a:ext cx="1930307" cy="855142"/>
          </a:xfrm>
          <a:prstGeom prst="homePlate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▷ 비상사태 선포</a:t>
            </a:r>
            <a:endParaRPr lang="en-US" altLang="ko-KR" sz="1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▷ 주민대피홍보</a:t>
            </a:r>
            <a:endParaRPr lang="en-US" altLang="ko-KR" sz="1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▷ 합동방제작업</a:t>
            </a:r>
            <a:endParaRPr lang="ko-KR" altLang="en-US" sz="14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 bwMode="auto">
          <a:xfrm>
            <a:off x="349068" y="3632302"/>
            <a:ext cx="9963326" cy="609598"/>
          </a:xfrm>
          <a:prstGeom prst="roundRect">
            <a:avLst/>
          </a:prstGeom>
          <a:noFill/>
          <a:ln w="15875">
            <a:noFill/>
            <a:prstDash val="sysDash"/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sz="1600" b="1" dirty="0" smtClean="0">
                <a:latin typeface="맑은 고딕" pitchFamily="50" charset="-127"/>
                <a:ea typeface="맑은 고딕" pitchFamily="50" charset="-127"/>
              </a:rPr>
              <a:t>◈ 사고 시 조기 경보전달</a:t>
            </a:r>
            <a:endParaRPr lang="ko-KR" altLang="en-US" sz="1600" dirty="0"/>
          </a:p>
        </p:txBody>
      </p:sp>
      <p:grpSp>
        <p:nvGrpSpPr>
          <p:cNvPr id="23" name="Group 502"/>
          <p:cNvGrpSpPr>
            <a:grpSpLocks noChangeAspect="1"/>
          </p:cNvGrpSpPr>
          <p:nvPr/>
        </p:nvGrpSpPr>
        <p:grpSpPr bwMode="auto">
          <a:xfrm>
            <a:off x="4726197" y="4521791"/>
            <a:ext cx="1303866" cy="1040870"/>
            <a:chOff x="211" y="1197"/>
            <a:chExt cx="918" cy="918"/>
          </a:xfrm>
        </p:grpSpPr>
        <p:sp>
          <p:nvSpPr>
            <p:cNvPr id="24" name="AutoShape 503"/>
            <p:cNvSpPr>
              <a:spLocks noChangeAspect="1" noChangeArrowheads="1"/>
            </p:cNvSpPr>
            <p:nvPr/>
          </p:nvSpPr>
          <p:spPr bwMode="auto">
            <a:xfrm>
              <a:off x="211" y="1592"/>
              <a:ext cx="918" cy="523"/>
            </a:xfrm>
            <a:prstGeom prst="diamond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5" name="AutoShape 504"/>
            <p:cNvSpPr>
              <a:spLocks noChangeAspect="1" noChangeArrowheads="1"/>
            </p:cNvSpPr>
            <p:nvPr/>
          </p:nvSpPr>
          <p:spPr bwMode="auto">
            <a:xfrm rot="5400000" flipH="1">
              <a:off x="503" y="1537"/>
              <a:ext cx="647" cy="294"/>
            </a:xfrm>
            <a:prstGeom prst="parallelogram">
              <a:avLst>
                <a:gd name="adj" fmla="val 55017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6" name="AutoShape 505"/>
            <p:cNvSpPr>
              <a:spLocks noChangeAspect="1" noChangeArrowheads="1"/>
            </p:cNvSpPr>
            <p:nvPr/>
          </p:nvSpPr>
          <p:spPr bwMode="auto">
            <a:xfrm>
              <a:off x="386" y="1197"/>
              <a:ext cx="591" cy="327"/>
            </a:xfrm>
            <a:prstGeom prst="diamond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" name="AutoShape 506"/>
            <p:cNvSpPr>
              <a:spLocks noChangeAspect="1" noChangeArrowheads="1"/>
            </p:cNvSpPr>
            <p:nvPr/>
          </p:nvSpPr>
          <p:spPr bwMode="auto">
            <a:xfrm>
              <a:off x="424" y="1223"/>
              <a:ext cx="513" cy="276"/>
            </a:xfrm>
            <a:prstGeom prst="diamond">
              <a:avLst/>
            </a:prstGeom>
            <a:gradFill rotWithShape="1">
              <a:gsLst>
                <a:gs pos="0">
                  <a:srgbClr val="764718">
                    <a:alpha val="79999"/>
                  </a:srgbClr>
                </a:gs>
                <a:gs pos="100000">
                  <a:srgbClr val="FF9933">
                    <a:alpha val="79999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8" name="AutoShape 507"/>
            <p:cNvSpPr>
              <a:spLocks noChangeAspect="1" noChangeArrowheads="1"/>
            </p:cNvSpPr>
            <p:nvPr/>
          </p:nvSpPr>
          <p:spPr bwMode="auto">
            <a:xfrm flipH="1">
              <a:off x="449" y="1244"/>
              <a:ext cx="462" cy="247"/>
            </a:xfrm>
            <a:prstGeom prst="diamond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" name="AutoShape 508"/>
            <p:cNvSpPr>
              <a:spLocks noChangeAspect="1" noChangeArrowheads="1"/>
            </p:cNvSpPr>
            <p:nvPr/>
          </p:nvSpPr>
          <p:spPr bwMode="auto">
            <a:xfrm rot="-5400000" flipH="1" flipV="1">
              <a:off x="213" y="1538"/>
              <a:ext cx="646" cy="294"/>
            </a:xfrm>
            <a:prstGeom prst="parallelogram">
              <a:avLst>
                <a:gd name="adj" fmla="val 5493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0" name="Group 509"/>
            <p:cNvGrpSpPr>
              <a:grpSpLocks noChangeAspect="1"/>
            </p:cNvGrpSpPr>
            <p:nvPr/>
          </p:nvGrpSpPr>
          <p:grpSpPr bwMode="auto">
            <a:xfrm>
              <a:off x="415" y="1454"/>
              <a:ext cx="231" cy="334"/>
              <a:chOff x="2154" y="2523"/>
              <a:chExt cx="408" cy="590"/>
            </a:xfrm>
          </p:grpSpPr>
          <p:grpSp>
            <p:nvGrpSpPr>
              <p:cNvPr id="31" name="Group 510"/>
              <p:cNvGrpSpPr>
                <a:grpSpLocks noChangeAspect="1"/>
              </p:cNvGrpSpPr>
              <p:nvPr/>
            </p:nvGrpSpPr>
            <p:grpSpPr bwMode="auto">
              <a:xfrm>
                <a:off x="2154" y="2523"/>
                <a:ext cx="408" cy="362"/>
                <a:chOff x="2154" y="2523"/>
                <a:chExt cx="408" cy="362"/>
              </a:xfrm>
            </p:grpSpPr>
            <p:grpSp>
              <p:nvGrpSpPr>
                <p:cNvPr id="42" name="Group 511"/>
                <p:cNvGrpSpPr>
                  <a:grpSpLocks noChangeAspect="1"/>
                </p:cNvGrpSpPr>
                <p:nvPr/>
              </p:nvGrpSpPr>
              <p:grpSpPr bwMode="auto">
                <a:xfrm>
                  <a:off x="2154" y="2523"/>
                  <a:ext cx="83" cy="181"/>
                  <a:chOff x="1247" y="2478"/>
                  <a:chExt cx="83" cy="181"/>
                </a:xfrm>
              </p:grpSpPr>
              <p:sp>
                <p:nvSpPr>
                  <p:cNvPr id="49" name="AutoShape 51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98" y="2527"/>
                    <a:ext cx="181" cy="83"/>
                  </a:xfrm>
                  <a:prstGeom prst="parallelogram">
                    <a:avLst>
                      <a:gd name="adj" fmla="val 54518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50" name="AutoShape 513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231" y="2527"/>
                    <a:ext cx="136" cy="62"/>
                  </a:xfrm>
                  <a:prstGeom prst="parallelogram">
                    <a:avLst>
                      <a:gd name="adj" fmla="val 54839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43" name="Group 514"/>
                <p:cNvGrpSpPr>
                  <a:grpSpLocks noChangeAspect="1"/>
                </p:cNvGrpSpPr>
                <p:nvPr/>
              </p:nvGrpSpPr>
              <p:grpSpPr bwMode="auto">
                <a:xfrm>
                  <a:off x="2316" y="2614"/>
                  <a:ext cx="83" cy="181"/>
                  <a:chOff x="1247" y="2478"/>
                  <a:chExt cx="83" cy="181"/>
                </a:xfrm>
              </p:grpSpPr>
              <p:sp>
                <p:nvSpPr>
                  <p:cNvPr id="47" name="AutoShape 51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98" y="2527"/>
                    <a:ext cx="181" cy="83"/>
                  </a:xfrm>
                  <a:prstGeom prst="parallelogram">
                    <a:avLst>
                      <a:gd name="adj" fmla="val 54518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48" name="AutoShape 516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231" y="2527"/>
                    <a:ext cx="136" cy="62"/>
                  </a:xfrm>
                  <a:prstGeom prst="parallelogram">
                    <a:avLst>
                      <a:gd name="adj" fmla="val 54839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44" name="Group 517"/>
                <p:cNvGrpSpPr>
                  <a:grpSpLocks noChangeAspect="1"/>
                </p:cNvGrpSpPr>
                <p:nvPr/>
              </p:nvGrpSpPr>
              <p:grpSpPr bwMode="auto">
                <a:xfrm>
                  <a:off x="2479" y="2704"/>
                  <a:ext cx="83" cy="181"/>
                  <a:chOff x="1247" y="2478"/>
                  <a:chExt cx="83" cy="181"/>
                </a:xfrm>
              </p:grpSpPr>
              <p:sp>
                <p:nvSpPr>
                  <p:cNvPr id="45" name="AutoShape 518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98" y="2527"/>
                    <a:ext cx="181" cy="83"/>
                  </a:xfrm>
                  <a:prstGeom prst="parallelogram">
                    <a:avLst>
                      <a:gd name="adj" fmla="val 54518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46" name="AutoShape 51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231" y="2527"/>
                    <a:ext cx="136" cy="62"/>
                  </a:xfrm>
                  <a:prstGeom prst="parallelogram">
                    <a:avLst>
                      <a:gd name="adj" fmla="val 54839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</p:grpSp>
          <p:grpSp>
            <p:nvGrpSpPr>
              <p:cNvPr id="32" name="Group 520"/>
              <p:cNvGrpSpPr>
                <a:grpSpLocks noChangeAspect="1"/>
              </p:cNvGrpSpPr>
              <p:nvPr/>
            </p:nvGrpSpPr>
            <p:grpSpPr bwMode="auto">
              <a:xfrm>
                <a:off x="2154" y="2751"/>
                <a:ext cx="408" cy="362"/>
                <a:chOff x="2154" y="2523"/>
                <a:chExt cx="408" cy="362"/>
              </a:xfrm>
            </p:grpSpPr>
            <p:grpSp>
              <p:nvGrpSpPr>
                <p:cNvPr id="33" name="Group 521"/>
                <p:cNvGrpSpPr>
                  <a:grpSpLocks noChangeAspect="1"/>
                </p:cNvGrpSpPr>
                <p:nvPr/>
              </p:nvGrpSpPr>
              <p:grpSpPr bwMode="auto">
                <a:xfrm>
                  <a:off x="2154" y="2523"/>
                  <a:ext cx="83" cy="181"/>
                  <a:chOff x="1247" y="2478"/>
                  <a:chExt cx="83" cy="181"/>
                </a:xfrm>
              </p:grpSpPr>
              <p:sp>
                <p:nvSpPr>
                  <p:cNvPr id="40" name="AutoShape 52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98" y="2527"/>
                    <a:ext cx="181" cy="83"/>
                  </a:xfrm>
                  <a:prstGeom prst="parallelogram">
                    <a:avLst>
                      <a:gd name="adj" fmla="val 54518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41" name="AutoShape 523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231" y="2527"/>
                    <a:ext cx="136" cy="62"/>
                  </a:xfrm>
                  <a:prstGeom prst="parallelogram">
                    <a:avLst>
                      <a:gd name="adj" fmla="val 54839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34" name="Group 524"/>
                <p:cNvGrpSpPr>
                  <a:grpSpLocks noChangeAspect="1"/>
                </p:cNvGrpSpPr>
                <p:nvPr/>
              </p:nvGrpSpPr>
              <p:grpSpPr bwMode="auto">
                <a:xfrm>
                  <a:off x="2316" y="2614"/>
                  <a:ext cx="83" cy="181"/>
                  <a:chOff x="1247" y="2478"/>
                  <a:chExt cx="83" cy="181"/>
                </a:xfrm>
              </p:grpSpPr>
              <p:sp>
                <p:nvSpPr>
                  <p:cNvPr id="38" name="AutoShape 52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98" y="2527"/>
                    <a:ext cx="181" cy="83"/>
                  </a:xfrm>
                  <a:prstGeom prst="parallelogram">
                    <a:avLst>
                      <a:gd name="adj" fmla="val 54518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" name="AutoShape 526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231" y="2527"/>
                    <a:ext cx="136" cy="62"/>
                  </a:xfrm>
                  <a:prstGeom prst="parallelogram">
                    <a:avLst>
                      <a:gd name="adj" fmla="val 54839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35" name="Group 527"/>
                <p:cNvGrpSpPr>
                  <a:grpSpLocks noChangeAspect="1"/>
                </p:cNvGrpSpPr>
                <p:nvPr/>
              </p:nvGrpSpPr>
              <p:grpSpPr bwMode="auto">
                <a:xfrm>
                  <a:off x="2479" y="2704"/>
                  <a:ext cx="83" cy="181"/>
                  <a:chOff x="1247" y="2478"/>
                  <a:chExt cx="83" cy="181"/>
                </a:xfrm>
              </p:grpSpPr>
              <p:sp>
                <p:nvSpPr>
                  <p:cNvPr id="36" name="AutoShape 528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198" y="2527"/>
                    <a:ext cx="181" cy="83"/>
                  </a:xfrm>
                  <a:prstGeom prst="parallelogram">
                    <a:avLst>
                      <a:gd name="adj" fmla="val 54518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37" name="AutoShape 52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1231" y="2527"/>
                    <a:ext cx="136" cy="62"/>
                  </a:xfrm>
                  <a:prstGeom prst="parallelogram">
                    <a:avLst>
                      <a:gd name="adj" fmla="val 54839"/>
                    </a:avLst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</p:grpSp>
        </p:grpSp>
      </p:grpSp>
      <p:pic>
        <p:nvPicPr>
          <p:cNvPr id="51" name="그림 50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5783" y="4572061"/>
            <a:ext cx="1181100" cy="869156"/>
          </a:xfrm>
          <a:prstGeom prst="rect">
            <a:avLst/>
          </a:prstGeom>
        </p:spPr>
      </p:pic>
      <p:pic>
        <p:nvPicPr>
          <p:cNvPr id="52" name="그림 51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26985" y="4594794"/>
            <a:ext cx="1181100" cy="806999"/>
          </a:xfrm>
          <a:prstGeom prst="rect">
            <a:avLst/>
          </a:prstGeom>
        </p:spPr>
      </p:pic>
      <p:pic>
        <p:nvPicPr>
          <p:cNvPr id="53" name="그림 52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4053" y="4609330"/>
            <a:ext cx="1181100" cy="800931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 bwMode="auto">
          <a:xfrm>
            <a:off x="450498" y="5554194"/>
            <a:ext cx="1473231" cy="3048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mtClean="0"/>
              <a:t>사고발생</a:t>
            </a:r>
            <a:endParaRPr lang="ko-KR" altLang="en-US" dirty="0"/>
          </a:p>
        </p:txBody>
      </p:sp>
      <p:sp>
        <p:nvSpPr>
          <p:cNvPr id="55" name="모서리가 둥근 직사각형 54"/>
          <p:cNvSpPr/>
          <p:nvPr/>
        </p:nvSpPr>
        <p:spPr bwMode="auto">
          <a:xfrm>
            <a:off x="2567164" y="5545727"/>
            <a:ext cx="1473231" cy="3048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dirty="0" smtClean="0"/>
              <a:t>경보전파</a:t>
            </a:r>
            <a:r>
              <a:rPr lang="en-US" altLang="ko-KR" dirty="0" smtClean="0"/>
              <a:t>(</a:t>
            </a:r>
            <a:r>
              <a:rPr lang="ko-KR" altLang="en-US" dirty="0" smtClean="0"/>
              <a:t>유선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6" name="모서리가 둥근 직사각형 55"/>
          <p:cNvSpPr/>
          <p:nvPr/>
        </p:nvSpPr>
        <p:spPr bwMode="auto">
          <a:xfrm>
            <a:off x="4743098" y="5562658"/>
            <a:ext cx="1473231" cy="3048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smtClean="0"/>
              <a:t>관공서 접수</a:t>
            </a:r>
            <a:endParaRPr lang="ko-KR" altLang="en-US" dirty="0"/>
          </a:p>
        </p:txBody>
      </p:sp>
      <p:sp>
        <p:nvSpPr>
          <p:cNvPr id="57" name="모서리가 둥근 직사각형 56"/>
          <p:cNvSpPr/>
          <p:nvPr/>
        </p:nvSpPr>
        <p:spPr bwMode="auto">
          <a:xfrm>
            <a:off x="6851298" y="5503392"/>
            <a:ext cx="1473231" cy="3048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ko-KR" altLang="en-US" dirty="0" smtClean="0"/>
              <a:t>주민대피 홍보</a:t>
            </a:r>
            <a:endParaRPr lang="ko-KR" altLang="en-US" dirty="0"/>
          </a:p>
        </p:txBody>
      </p:sp>
      <p:sp>
        <p:nvSpPr>
          <p:cNvPr id="59" name="오각형 58"/>
          <p:cNvSpPr/>
          <p:nvPr/>
        </p:nvSpPr>
        <p:spPr bwMode="auto">
          <a:xfrm>
            <a:off x="6716044" y="2201339"/>
            <a:ext cx="2268885" cy="855142"/>
          </a:xfrm>
          <a:prstGeom prst="homePlate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▷ 비상사태 해제</a:t>
            </a:r>
            <a:endParaRPr lang="en-US" altLang="ko-KR" sz="1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▷ 사후조치</a:t>
            </a:r>
            <a:endParaRPr lang="en-US" altLang="ko-KR" sz="1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▷ 재발방지대책수립</a:t>
            </a:r>
            <a:endParaRPr lang="ko-KR" altLang="en-US" sz="14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939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latin typeface="+mn-ea"/>
              </a:rPr>
              <a:t>사고대비물질 유해성 정보 및 행동요령</a:t>
            </a:r>
            <a:endParaRPr lang="en-US" altLang="ko-KR" b="1" dirty="0">
              <a:latin typeface="+mn-ea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>
                <a:solidFill>
                  <a:schemeClr val="bg1"/>
                </a:solidFill>
                <a:latin typeface="Arial Black" pitchFamily="34" charset="0"/>
              </a:rPr>
              <a:t>4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>
            <a:off x="3078586" y="885825"/>
            <a:ext cx="38077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28" name="차트 27"/>
          <p:cNvGraphicFramePr/>
          <p:nvPr>
            <p:extLst>
              <p:ext uri="{D42A27DB-BD31-4B8C-83A1-F6EECF244321}">
                <p14:modId xmlns:p14="http://schemas.microsoft.com/office/powerpoint/2010/main" val="287255492"/>
              </p:ext>
            </p:extLst>
          </p:nvPr>
        </p:nvGraphicFramePr>
        <p:xfrm>
          <a:off x="4499992" y="3284984"/>
          <a:ext cx="446449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모서리가 둥근 직사각형 8"/>
          <p:cNvSpPr/>
          <p:nvPr/>
        </p:nvSpPr>
        <p:spPr bwMode="auto">
          <a:xfrm>
            <a:off x="196674" y="728133"/>
            <a:ext cx="9963326" cy="609598"/>
          </a:xfrm>
          <a:prstGeom prst="roundRect">
            <a:avLst/>
          </a:prstGeom>
          <a:noFill/>
          <a:ln w="15875">
            <a:noFill/>
            <a:prstDash val="sysDash"/>
            <a:miter lim="800000"/>
            <a:headEnd/>
            <a:tailEnd/>
          </a:ln>
        </p:spPr>
        <p:txBody>
          <a:bodyPr wrap="none" rtlCol="0" anchor="ctr"/>
          <a:lstStyle/>
          <a:p>
            <a:r>
              <a:rPr kumimoji="0" lang="ko-KR" altLang="en-US" sz="2000" b="1" dirty="0" smtClean="0">
                <a:latin typeface="맑은 고딕" pitchFamily="50" charset="-127"/>
                <a:ea typeface="맑은 고딕" pitchFamily="50" charset="-127"/>
              </a:rPr>
              <a:t>◆ 첨부자료</a:t>
            </a:r>
            <a:r>
              <a:rPr kumimoji="0"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/>
              <a:t>화학사고 위험 및 응급대응 정보 </a:t>
            </a:r>
            <a:r>
              <a:rPr lang="ko-KR" altLang="en-US" sz="2000" b="1" dirty="0" smtClean="0"/>
              <a:t>요약서</a:t>
            </a:r>
            <a:r>
              <a:rPr lang="en-US" altLang="ko-KR" sz="2000" dirty="0" smtClean="0"/>
              <a:t>)</a:t>
            </a:r>
            <a:r>
              <a:rPr kumimoji="0" lang="ko-KR" altLang="en-US" sz="2000" b="1" dirty="0" smtClean="0">
                <a:latin typeface="맑은 고딕" pitchFamily="50" charset="-127"/>
                <a:ea typeface="맑은 고딕" pitchFamily="50" charset="-127"/>
              </a:rPr>
              <a:t> 참조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0963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defTabSz="1087438" eaLnBrk="0" latinLnBrk="0" hangingPunct="0"/>
            <a:r>
              <a:rPr lang="ko-KR" altLang="en-US" b="1" dirty="0">
                <a:solidFill>
                  <a:srgbClr val="003366"/>
                </a:solidFill>
                <a:latin typeface="휴먼엑스포" pitchFamily="18" charset="-127"/>
              </a:rPr>
              <a:t>사고 시 주민 대피경로</a:t>
            </a:r>
            <a:endParaRPr lang="en-US" altLang="ko-KR" sz="2800" b="1" dirty="0">
              <a:solidFill>
                <a:srgbClr val="003366"/>
              </a:solidFill>
              <a:latin typeface="휴먼엑스포" pitchFamily="18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131490"/>
            <a:ext cx="385948" cy="48919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2400" dirty="0">
                <a:solidFill>
                  <a:schemeClr val="bg1"/>
                </a:solidFill>
                <a:latin typeface="Arial Black" pitchFamily="34" charset="0"/>
              </a:rPr>
              <a:t>5</a:t>
            </a:r>
            <a:endParaRPr lang="ko-KR" alt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0" name="그림 49" descr="1111111111111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56" y="778933"/>
            <a:ext cx="8759923" cy="552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9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5253</TotalTime>
  <Words>371</Words>
  <Application>Microsoft Office PowerPoint</Application>
  <PresentationFormat>화면 슬라이드 쇼(4:3)</PresentationFormat>
  <Paragraphs>113</Paragraphs>
  <Slides>14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14</vt:i4>
      </vt:variant>
    </vt:vector>
  </HeadingPairs>
  <TitlesOfParts>
    <vt:vector size="25" baseType="lpstr">
      <vt:lpstr>Arial Unicode MS</vt:lpstr>
      <vt:lpstr>HY견고딕</vt:lpstr>
      <vt:lpstr>HY헤드라인M</vt:lpstr>
      <vt:lpstr>맑은 고딕</vt:lpstr>
      <vt:lpstr>휴먼엑스포</vt:lpstr>
      <vt:lpstr>Arial</vt:lpstr>
      <vt:lpstr>Arial Black</vt:lpstr>
      <vt:lpstr>1_디자인 사용자 지정</vt:lpstr>
      <vt:lpstr>디자인 사용자 지정</vt:lpstr>
      <vt:lpstr>Office 테마</vt:lpstr>
      <vt:lpstr>2_디자인 사용자 지정</vt:lpstr>
      <vt:lpstr>2022년  위해관리계획 고지</vt:lpstr>
      <vt:lpstr>2022년 위해관리계획 고지</vt:lpstr>
      <vt:lpstr>Contents</vt:lpstr>
      <vt:lpstr>사업장 현황 및 유해화학물질 보유현황</vt:lpstr>
      <vt:lpstr>초기대응 조직도 및 비상연락</vt:lpstr>
      <vt:lpstr>초기대응 조직도 및 비상연락</vt:lpstr>
      <vt:lpstr>초기 신고/보고</vt:lpstr>
      <vt:lpstr>사고대비물질 유해성 정보 및 행동요령</vt:lpstr>
      <vt:lpstr>사고 시 주민 대피경로</vt:lpstr>
      <vt:lpstr>사고 시 주민 행동요령 및 대피경로</vt:lpstr>
      <vt:lpstr>관공서 협조사항 및 응급조치 계획</vt:lpstr>
      <vt:lpstr>비상방제장비 현황(1)</vt:lpstr>
      <vt:lpstr>비상방제장비 현황(2)</vt:lpstr>
      <vt:lpstr>PowerPoint 프레젠테이션</vt:lpstr>
    </vt:vector>
  </TitlesOfParts>
  <Company>R&amp;D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2017년 3월 품질기술회의</dc:title>
  <dc:creator>Microsoft Corporation</dc:creator>
  <cp:lastModifiedBy>KCC</cp:lastModifiedBy>
  <cp:revision>472</cp:revision>
  <cp:lastPrinted>2020-06-12T05:58:53Z</cp:lastPrinted>
  <dcterms:created xsi:type="dcterms:W3CDTF">2006-10-05T04:04:58Z</dcterms:created>
  <dcterms:modified xsi:type="dcterms:W3CDTF">2022-05-02T06:30:40Z</dcterms:modified>
</cp:coreProperties>
</file>